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4152" r:id="rId2"/>
  </p:sldMasterIdLst>
  <p:notesMasterIdLst>
    <p:notesMasterId r:id="rId45"/>
  </p:notesMasterIdLst>
  <p:handoutMasterIdLst>
    <p:handoutMasterId r:id="rId46"/>
  </p:handoutMasterIdLst>
  <p:sldIdLst>
    <p:sldId id="733" r:id="rId3"/>
    <p:sldId id="710" r:id="rId4"/>
    <p:sldId id="655" r:id="rId5"/>
    <p:sldId id="717" r:id="rId6"/>
    <p:sldId id="620" r:id="rId7"/>
    <p:sldId id="652" r:id="rId8"/>
    <p:sldId id="653" r:id="rId9"/>
    <p:sldId id="654" r:id="rId10"/>
    <p:sldId id="700" r:id="rId11"/>
    <p:sldId id="715" r:id="rId12"/>
    <p:sldId id="716" r:id="rId13"/>
    <p:sldId id="658" r:id="rId14"/>
    <p:sldId id="656" r:id="rId15"/>
    <p:sldId id="712" r:id="rId16"/>
    <p:sldId id="713" r:id="rId17"/>
    <p:sldId id="714" r:id="rId18"/>
    <p:sldId id="643" r:id="rId19"/>
    <p:sldId id="668" r:id="rId20"/>
    <p:sldId id="667" r:id="rId21"/>
    <p:sldId id="669" r:id="rId22"/>
    <p:sldId id="646" r:id="rId23"/>
    <p:sldId id="731" r:id="rId24"/>
    <p:sldId id="729" r:id="rId25"/>
    <p:sldId id="672" r:id="rId26"/>
    <p:sldId id="719" r:id="rId27"/>
    <p:sldId id="689" r:id="rId28"/>
    <p:sldId id="725" r:id="rId29"/>
    <p:sldId id="726" r:id="rId30"/>
    <p:sldId id="696" r:id="rId31"/>
    <p:sldId id="727" r:id="rId32"/>
    <p:sldId id="697" r:id="rId33"/>
    <p:sldId id="721" r:id="rId34"/>
    <p:sldId id="698" r:id="rId35"/>
    <p:sldId id="691" r:id="rId36"/>
    <p:sldId id="720" r:id="rId37"/>
    <p:sldId id="693" r:id="rId38"/>
    <p:sldId id="724" r:id="rId39"/>
    <p:sldId id="695" r:id="rId40"/>
    <p:sldId id="703" r:id="rId41"/>
    <p:sldId id="732" r:id="rId42"/>
    <p:sldId id="709" r:id="rId43"/>
    <p:sldId id="735" r:id="rId44"/>
  </p:sldIdLst>
  <p:sldSz cx="9144000" cy="6858000" type="screen4x3"/>
  <p:notesSz cx="7010400" cy="9296400"/>
  <p:defaultTextStyle>
    <a:defPPr>
      <a:defRPr lang="es-E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FF00"/>
    <a:srgbClr val="CCECFF"/>
    <a:srgbClr val="FF0D35"/>
    <a:srgbClr val="215968"/>
    <a:srgbClr val="ABDBFF"/>
    <a:srgbClr val="F9DC07"/>
    <a:srgbClr val="4A7EBB"/>
    <a:srgbClr val="000066"/>
    <a:srgbClr val="9D90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51" autoAdjust="0"/>
    <p:restoredTop sz="96044" autoAdjust="0"/>
  </p:normalViewPr>
  <p:slideViewPr>
    <p:cSldViewPr>
      <p:cViewPr varScale="1">
        <p:scale>
          <a:sx n="83" d="100"/>
          <a:sy n="83" d="100"/>
        </p:scale>
        <p:origin x="-72" y="-72"/>
      </p:cViewPr>
      <p:guideLst>
        <p:guide orient="horz" pos="2160"/>
        <p:guide pos="2880"/>
      </p:guideLst>
    </p:cSldViewPr>
  </p:slideViewPr>
  <p:outlineViewPr>
    <p:cViewPr>
      <p:scale>
        <a:sx n="33" d="100"/>
        <a:sy n="33" d="100"/>
      </p:scale>
      <p:origin x="0" y="12106"/>
    </p:cViewPr>
  </p:outlineViewPr>
  <p:notesTextViewPr>
    <p:cViewPr>
      <p:scale>
        <a:sx n="1" d="1"/>
        <a:sy n="1" d="1"/>
      </p:scale>
      <p:origin x="0" y="0"/>
    </p:cViewPr>
  </p:notesTextViewPr>
  <p:sorterViewPr>
    <p:cViewPr>
      <p:scale>
        <a:sx n="130" d="100"/>
        <a:sy n="13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viewProps" Target="viewProps.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8475" cy="465138"/>
          </a:xfrm>
          <a:prstGeom prst="rect">
            <a:avLst/>
          </a:prstGeom>
        </p:spPr>
        <p:txBody>
          <a:bodyPr vert="horz" lIns="101277" tIns="50639" rIns="101277" bIns="50639" rtlCol="0"/>
          <a:lstStyle>
            <a:lvl1pPr algn="l" fontAlgn="auto">
              <a:spcBef>
                <a:spcPts val="0"/>
              </a:spcBef>
              <a:spcAft>
                <a:spcPts val="0"/>
              </a:spcAft>
              <a:defRPr sz="1300">
                <a:latin typeface="+mn-lt"/>
                <a:cs typeface="+mn-cs"/>
              </a:defRPr>
            </a:lvl1pPr>
          </a:lstStyle>
          <a:p>
            <a:pPr>
              <a:defRPr/>
            </a:pPr>
            <a:endParaRPr lang="es-ES"/>
          </a:p>
        </p:txBody>
      </p:sp>
      <p:sp>
        <p:nvSpPr>
          <p:cNvPr id="3" name="2 Marcador de fecha"/>
          <p:cNvSpPr>
            <a:spLocks noGrp="1"/>
          </p:cNvSpPr>
          <p:nvPr>
            <p:ph type="dt" sz="quarter" idx="1"/>
          </p:nvPr>
        </p:nvSpPr>
        <p:spPr>
          <a:xfrm>
            <a:off x="3970338" y="0"/>
            <a:ext cx="3038475" cy="465138"/>
          </a:xfrm>
          <a:prstGeom prst="rect">
            <a:avLst/>
          </a:prstGeom>
        </p:spPr>
        <p:txBody>
          <a:bodyPr vert="horz" lIns="101277" tIns="50639" rIns="101277" bIns="50639" rtlCol="0"/>
          <a:lstStyle>
            <a:lvl1pPr algn="r" fontAlgn="auto">
              <a:spcBef>
                <a:spcPts val="0"/>
              </a:spcBef>
              <a:spcAft>
                <a:spcPts val="0"/>
              </a:spcAft>
              <a:defRPr sz="1300">
                <a:latin typeface="+mn-lt"/>
                <a:cs typeface="+mn-cs"/>
              </a:defRPr>
            </a:lvl1pPr>
          </a:lstStyle>
          <a:p>
            <a:pPr>
              <a:defRPr/>
            </a:pPr>
            <a:fld id="{5916F271-CD4B-4F19-8BA2-337F21A39B51}" type="datetimeFigureOut">
              <a:rPr lang="es-ES"/>
              <a:pPr>
                <a:defRPr/>
              </a:pPr>
              <a:t>07/02/2024</a:t>
            </a:fld>
            <a:endParaRPr lang="es-ES"/>
          </a:p>
        </p:txBody>
      </p:sp>
      <p:sp>
        <p:nvSpPr>
          <p:cNvPr id="4" name="3 Marcador de pie de página"/>
          <p:cNvSpPr>
            <a:spLocks noGrp="1"/>
          </p:cNvSpPr>
          <p:nvPr>
            <p:ph type="ftr" sz="quarter" idx="2"/>
          </p:nvPr>
        </p:nvSpPr>
        <p:spPr>
          <a:xfrm>
            <a:off x="0" y="8829675"/>
            <a:ext cx="3038475" cy="465138"/>
          </a:xfrm>
          <a:prstGeom prst="rect">
            <a:avLst/>
          </a:prstGeom>
        </p:spPr>
        <p:txBody>
          <a:bodyPr vert="horz" lIns="101277" tIns="50639" rIns="101277" bIns="50639" rtlCol="0" anchor="b"/>
          <a:lstStyle>
            <a:lvl1pPr algn="l" fontAlgn="auto">
              <a:spcBef>
                <a:spcPts val="0"/>
              </a:spcBef>
              <a:spcAft>
                <a:spcPts val="0"/>
              </a:spcAft>
              <a:defRPr sz="1300">
                <a:latin typeface="+mn-lt"/>
                <a:cs typeface="+mn-cs"/>
              </a:defRPr>
            </a:lvl1pPr>
          </a:lstStyle>
          <a:p>
            <a:pPr>
              <a:defRPr/>
            </a:pPr>
            <a:endParaRPr lang="es-ES"/>
          </a:p>
        </p:txBody>
      </p:sp>
      <p:sp>
        <p:nvSpPr>
          <p:cNvPr id="5" name="4 Marcador de número de diapositiva"/>
          <p:cNvSpPr>
            <a:spLocks noGrp="1"/>
          </p:cNvSpPr>
          <p:nvPr>
            <p:ph type="sldNum" sz="quarter" idx="3"/>
          </p:nvPr>
        </p:nvSpPr>
        <p:spPr>
          <a:xfrm>
            <a:off x="3970338" y="8829675"/>
            <a:ext cx="3038475" cy="465138"/>
          </a:xfrm>
          <a:prstGeom prst="rect">
            <a:avLst/>
          </a:prstGeom>
        </p:spPr>
        <p:txBody>
          <a:bodyPr vert="horz" lIns="101277" tIns="50639" rIns="101277" bIns="50639" rtlCol="0" anchor="b"/>
          <a:lstStyle>
            <a:lvl1pPr algn="r" fontAlgn="auto">
              <a:spcBef>
                <a:spcPts val="0"/>
              </a:spcBef>
              <a:spcAft>
                <a:spcPts val="0"/>
              </a:spcAft>
              <a:defRPr sz="1300">
                <a:latin typeface="+mn-lt"/>
                <a:cs typeface="+mn-cs"/>
              </a:defRPr>
            </a:lvl1pPr>
          </a:lstStyle>
          <a:p>
            <a:pPr>
              <a:defRPr/>
            </a:pPr>
            <a:fld id="{E23E2296-4898-40B7-8751-3C20964A474E}" type="slidenum">
              <a:rPr lang="es-ES"/>
              <a:pPr>
                <a:defRPr/>
              </a:pPr>
              <a:t>‹Nº›</a:t>
            </a:fld>
            <a:endParaRPr lang="es-ES"/>
          </a:p>
        </p:txBody>
      </p:sp>
    </p:spTree>
    <p:extLst>
      <p:ext uri="{BB962C8B-B14F-4D97-AF65-F5344CB8AC3E}">
        <p14:creationId xmlns:p14="http://schemas.microsoft.com/office/powerpoint/2010/main" val="23875849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pPr>
              <a:defRPr/>
            </a:pPr>
            <a:endParaRPr lang="es-ES"/>
          </a:p>
        </p:txBody>
      </p:sp>
      <p:sp>
        <p:nvSpPr>
          <p:cNvPr id="3" name="2 Marcador de fecha"/>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pPr>
              <a:defRPr/>
            </a:pPr>
            <a:fld id="{75BB5B70-81C0-4AF3-8762-2CB730AFFA2F}" type="datetimeFigureOut">
              <a:rPr lang="es-ES"/>
              <a:pPr>
                <a:defRPr/>
              </a:pPr>
              <a:t>07/02/2024</a:t>
            </a:fld>
            <a:endParaRPr lang="es-ES"/>
          </a:p>
        </p:txBody>
      </p:sp>
      <p:sp>
        <p:nvSpPr>
          <p:cNvPr id="4" name="3 Marcador de imagen de diapositiva"/>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s-ES" noProof="0"/>
          </a:p>
        </p:txBody>
      </p:sp>
      <p:sp>
        <p:nvSpPr>
          <p:cNvPr id="5" name="4 Marcador de notas"/>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ES" noProof="0"/>
          </a:p>
        </p:txBody>
      </p:sp>
      <p:sp>
        <p:nvSpPr>
          <p:cNvPr id="6" name="5 Marcador de pie de página"/>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pPr>
              <a:defRPr/>
            </a:pPr>
            <a:endParaRPr lang="es-ES"/>
          </a:p>
        </p:txBody>
      </p:sp>
      <p:sp>
        <p:nvSpPr>
          <p:cNvPr id="7" name="6 Marcador de número de diapositiva"/>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pPr>
              <a:defRPr/>
            </a:pPr>
            <a:fld id="{ED09459A-641A-4E25-A09C-881A3859C3B4}" type="slidenum">
              <a:rPr lang="es-ES"/>
              <a:pPr>
                <a:defRPr/>
              </a:pPr>
              <a:t>‹Nº›</a:t>
            </a:fld>
            <a:endParaRPr lang="es-ES"/>
          </a:p>
        </p:txBody>
      </p:sp>
    </p:spTree>
    <p:extLst>
      <p:ext uri="{BB962C8B-B14F-4D97-AF65-F5344CB8AC3E}">
        <p14:creationId xmlns:p14="http://schemas.microsoft.com/office/powerpoint/2010/main" val="25895565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lvl1pPr>
              <a:defRPr/>
            </a:lvl1pPr>
          </a:lstStyle>
          <a:p>
            <a:pPr>
              <a:defRPr/>
            </a:pPr>
            <a:fld id="{1078AF4B-8A15-4AD5-AC5E-4296224D1C0F}" type="datetime1">
              <a:rPr lang="es-ES"/>
              <a:pPr>
                <a:defRPr/>
              </a:pPr>
              <a:t>07/02/2024</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0BA640F3-4B28-46D2-9123-6984888EDD19}" type="slidenum">
              <a:rPr lang="es-ES"/>
              <a:pPr>
                <a:defRPr/>
              </a:pPr>
              <a:t>‹Nº›</a:t>
            </a:fld>
            <a:endParaRPr lang="es-ES"/>
          </a:p>
        </p:txBody>
      </p:sp>
    </p:spTree>
    <p:extLst>
      <p:ext uri="{BB962C8B-B14F-4D97-AF65-F5344CB8AC3E}">
        <p14:creationId xmlns:p14="http://schemas.microsoft.com/office/powerpoint/2010/main" val="157394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831F05B8-7961-4E99-A897-3477FFDB0C91}" type="datetime1">
              <a:rPr lang="es-ES"/>
              <a:pPr>
                <a:defRPr/>
              </a:pPr>
              <a:t>07/02/2024</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5B02A092-FBC0-49B0-99D5-87EDA8E1A7FA}" type="slidenum">
              <a:rPr lang="es-ES"/>
              <a:pPr>
                <a:defRPr/>
              </a:pPr>
              <a:t>‹Nº›</a:t>
            </a:fld>
            <a:endParaRPr lang="es-ES"/>
          </a:p>
        </p:txBody>
      </p:sp>
    </p:spTree>
    <p:extLst>
      <p:ext uri="{BB962C8B-B14F-4D97-AF65-F5344CB8AC3E}">
        <p14:creationId xmlns:p14="http://schemas.microsoft.com/office/powerpoint/2010/main" val="358811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1E0EC7F4-DB94-4347-9E29-FB44D55E40B4}" type="datetime1">
              <a:rPr lang="es-ES"/>
              <a:pPr>
                <a:defRPr/>
              </a:pPr>
              <a:t>07/02/2024</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3F87B77A-8D54-4D86-A694-E89D0B0FA579}" type="slidenum">
              <a:rPr lang="es-ES"/>
              <a:pPr>
                <a:defRPr/>
              </a:pPr>
              <a:t>‹Nº›</a:t>
            </a:fld>
            <a:endParaRPr lang="es-ES"/>
          </a:p>
        </p:txBody>
      </p:sp>
    </p:spTree>
    <p:extLst>
      <p:ext uri="{BB962C8B-B14F-4D97-AF65-F5344CB8AC3E}">
        <p14:creationId xmlns:p14="http://schemas.microsoft.com/office/powerpoint/2010/main" val="39664687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lvl1pPr>
              <a:defRPr/>
            </a:lvl1pPr>
          </a:lstStyle>
          <a:p>
            <a:pPr>
              <a:defRPr/>
            </a:pPr>
            <a:fld id="{AEBB61DD-E9DF-44C6-9A9A-FD3E390175C9}" type="datetime1">
              <a:rPr lang="es-ES">
                <a:solidFill>
                  <a:prstClr val="black">
                    <a:tint val="75000"/>
                  </a:prstClr>
                </a:solidFill>
              </a:rPr>
              <a:pPr>
                <a:defRPr/>
              </a:pPr>
              <a:t>07/02/2024</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7596DB30-DB1D-41D7-87AB-5FFEF8A37D95}" type="slidenum">
              <a:rPr lang="es-ES">
                <a:solidFill>
                  <a:prstClr val="black">
                    <a:tint val="75000"/>
                  </a:prstClr>
                </a:solidFill>
              </a:rPr>
              <a:pPr>
                <a:defRPr/>
              </a:pPr>
              <a:t>‹Nº›</a:t>
            </a:fld>
            <a:endParaRPr lang="es-ES">
              <a:solidFill>
                <a:prstClr val="black">
                  <a:tint val="75000"/>
                </a:prstClr>
              </a:solidFill>
            </a:endParaRPr>
          </a:p>
        </p:txBody>
      </p:sp>
    </p:spTree>
    <p:extLst>
      <p:ext uri="{BB962C8B-B14F-4D97-AF65-F5344CB8AC3E}">
        <p14:creationId xmlns:p14="http://schemas.microsoft.com/office/powerpoint/2010/main" val="41094628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1D53F985-8764-434E-AB77-C2E6CDC07EEC}" type="datetime1">
              <a:rPr lang="es-ES">
                <a:solidFill>
                  <a:prstClr val="black">
                    <a:tint val="75000"/>
                  </a:prstClr>
                </a:solidFill>
              </a:rPr>
              <a:pPr>
                <a:defRPr/>
              </a:pPr>
              <a:t>07/02/2024</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932C9E75-C788-4083-8C59-530366A1A3D9}" type="slidenum">
              <a:rPr lang="es-ES">
                <a:solidFill>
                  <a:prstClr val="black">
                    <a:tint val="75000"/>
                  </a:prstClr>
                </a:solidFill>
              </a:rPr>
              <a:pPr>
                <a:defRPr/>
              </a:pPr>
              <a:t>‹Nº›</a:t>
            </a:fld>
            <a:endParaRPr lang="es-ES">
              <a:solidFill>
                <a:prstClr val="black">
                  <a:tint val="75000"/>
                </a:prstClr>
              </a:solidFill>
            </a:endParaRPr>
          </a:p>
        </p:txBody>
      </p:sp>
    </p:spTree>
    <p:extLst>
      <p:ext uri="{BB962C8B-B14F-4D97-AF65-F5344CB8AC3E}">
        <p14:creationId xmlns:p14="http://schemas.microsoft.com/office/powerpoint/2010/main" val="2341483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3861CD44-7621-47A9-82F9-2CD6CE0E533D}" type="datetime1">
              <a:rPr lang="es-ES">
                <a:solidFill>
                  <a:prstClr val="black">
                    <a:tint val="75000"/>
                  </a:prstClr>
                </a:solidFill>
              </a:rPr>
              <a:pPr>
                <a:defRPr/>
              </a:pPr>
              <a:t>07/02/2024</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70643D41-211B-4EB7-9277-049095D680C7}" type="slidenum">
              <a:rPr lang="es-ES">
                <a:solidFill>
                  <a:prstClr val="black">
                    <a:tint val="75000"/>
                  </a:prstClr>
                </a:solidFill>
              </a:rPr>
              <a:pPr>
                <a:defRPr/>
              </a:pPr>
              <a:t>‹Nº›</a:t>
            </a:fld>
            <a:endParaRPr lang="es-ES">
              <a:solidFill>
                <a:prstClr val="black">
                  <a:tint val="75000"/>
                </a:prstClr>
              </a:solidFill>
            </a:endParaRPr>
          </a:p>
        </p:txBody>
      </p:sp>
    </p:spTree>
    <p:extLst>
      <p:ext uri="{BB962C8B-B14F-4D97-AF65-F5344CB8AC3E}">
        <p14:creationId xmlns:p14="http://schemas.microsoft.com/office/powerpoint/2010/main" val="21642711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3 Marcador de fecha"/>
          <p:cNvSpPr>
            <a:spLocks noGrp="1"/>
          </p:cNvSpPr>
          <p:nvPr>
            <p:ph type="dt" sz="half" idx="10"/>
          </p:nvPr>
        </p:nvSpPr>
        <p:spPr/>
        <p:txBody>
          <a:bodyPr/>
          <a:lstStyle>
            <a:lvl1pPr>
              <a:defRPr/>
            </a:lvl1pPr>
          </a:lstStyle>
          <a:p>
            <a:pPr>
              <a:defRPr/>
            </a:pPr>
            <a:fld id="{959B25F1-A412-4611-B2A6-53BE1D39014E}" type="datetime1">
              <a:rPr lang="es-ES">
                <a:solidFill>
                  <a:prstClr val="black">
                    <a:tint val="75000"/>
                  </a:prstClr>
                </a:solidFill>
              </a:rPr>
              <a:pPr>
                <a:defRPr/>
              </a:pPr>
              <a:t>07/02/2024</a:t>
            </a:fld>
            <a:endParaRPr lang="es-ES">
              <a:solidFill>
                <a:prstClr val="black">
                  <a:tint val="75000"/>
                </a:prstClr>
              </a:solidFill>
            </a:endParaRPr>
          </a:p>
        </p:txBody>
      </p:sp>
      <p:sp>
        <p:nvSpPr>
          <p:cNvPr id="6"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7" name="5 Marcador de número de diapositiva"/>
          <p:cNvSpPr>
            <a:spLocks noGrp="1"/>
          </p:cNvSpPr>
          <p:nvPr>
            <p:ph type="sldNum" sz="quarter" idx="12"/>
          </p:nvPr>
        </p:nvSpPr>
        <p:spPr/>
        <p:txBody>
          <a:bodyPr/>
          <a:lstStyle>
            <a:lvl1pPr>
              <a:defRPr/>
            </a:lvl1pPr>
          </a:lstStyle>
          <a:p>
            <a:pPr>
              <a:defRPr/>
            </a:pPr>
            <a:fld id="{D776B309-9418-4481-A0FC-207BEC04E468}" type="slidenum">
              <a:rPr lang="es-ES">
                <a:solidFill>
                  <a:prstClr val="black">
                    <a:tint val="75000"/>
                  </a:prstClr>
                </a:solidFill>
              </a:rPr>
              <a:pPr>
                <a:defRPr/>
              </a:pPr>
              <a:t>‹Nº›</a:t>
            </a:fld>
            <a:endParaRPr lang="es-ES">
              <a:solidFill>
                <a:prstClr val="black">
                  <a:tint val="75000"/>
                </a:prstClr>
              </a:solidFill>
            </a:endParaRPr>
          </a:p>
        </p:txBody>
      </p:sp>
    </p:spTree>
    <p:extLst>
      <p:ext uri="{BB962C8B-B14F-4D97-AF65-F5344CB8AC3E}">
        <p14:creationId xmlns:p14="http://schemas.microsoft.com/office/powerpoint/2010/main" val="40814842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3 Marcador de fecha"/>
          <p:cNvSpPr>
            <a:spLocks noGrp="1"/>
          </p:cNvSpPr>
          <p:nvPr>
            <p:ph type="dt" sz="half" idx="10"/>
          </p:nvPr>
        </p:nvSpPr>
        <p:spPr/>
        <p:txBody>
          <a:bodyPr/>
          <a:lstStyle>
            <a:lvl1pPr>
              <a:defRPr/>
            </a:lvl1pPr>
          </a:lstStyle>
          <a:p>
            <a:pPr>
              <a:defRPr/>
            </a:pPr>
            <a:fld id="{9244D940-5013-47D0-80C4-9EEF35817F63}" type="datetime1">
              <a:rPr lang="es-ES">
                <a:solidFill>
                  <a:prstClr val="black">
                    <a:tint val="75000"/>
                  </a:prstClr>
                </a:solidFill>
              </a:rPr>
              <a:pPr>
                <a:defRPr/>
              </a:pPr>
              <a:t>07/02/2024</a:t>
            </a:fld>
            <a:endParaRPr lang="es-ES">
              <a:solidFill>
                <a:prstClr val="black">
                  <a:tint val="75000"/>
                </a:prstClr>
              </a:solidFill>
            </a:endParaRPr>
          </a:p>
        </p:txBody>
      </p:sp>
      <p:sp>
        <p:nvSpPr>
          <p:cNvPr id="8"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9" name="5 Marcador de número de diapositiva"/>
          <p:cNvSpPr>
            <a:spLocks noGrp="1"/>
          </p:cNvSpPr>
          <p:nvPr>
            <p:ph type="sldNum" sz="quarter" idx="12"/>
          </p:nvPr>
        </p:nvSpPr>
        <p:spPr/>
        <p:txBody>
          <a:bodyPr/>
          <a:lstStyle>
            <a:lvl1pPr>
              <a:defRPr/>
            </a:lvl1pPr>
          </a:lstStyle>
          <a:p>
            <a:pPr>
              <a:defRPr/>
            </a:pPr>
            <a:fld id="{435F74B4-4123-47EA-B822-3147C06B5563}" type="slidenum">
              <a:rPr lang="es-ES">
                <a:solidFill>
                  <a:prstClr val="black">
                    <a:tint val="75000"/>
                  </a:prstClr>
                </a:solidFill>
              </a:rPr>
              <a:pPr>
                <a:defRPr/>
              </a:pPr>
              <a:t>‹Nº›</a:t>
            </a:fld>
            <a:endParaRPr lang="es-ES">
              <a:solidFill>
                <a:prstClr val="black">
                  <a:tint val="75000"/>
                </a:prstClr>
              </a:solidFill>
            </a:endParaRPr>
          </a:p>
        </p:txBody>
      </p:sp>
    </p:spTree>
    <p:extLst>
      <p:ext uri="{BB962C8B-B14F-4D97-AF65-F5344CB8AC3E}">
        <p14:creationId xmlns:p14="http://schemas.microsoft.com/office/powerpoint/2010/main" val="23174859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3 Marcador de fecha"/>
          <p:cNvSpPr>
            <a:spLocks noGrp="1"/>
          </p:cNvSpPr>
          <p:nvPr>
            <p:ph type="dt" sz="half" idx="10"/>
          </p:nvPr>
        </p:nvSpPr>
        <p:spPr/>
        <p:txBody>
          <a:bodyPr/>
          <a:lstStyle>
            <a:lvl1pPr>
              <a:defRPr/>
            </a:lvl1pPr>
          </a:lstStyle>
          <a:p>
            <a:pPr>
              <a:defRPr/>
            </a:pPr>
            <a:fld id="{C14948E1-9B0E-4145-A037-F22A3BF2C6FD}" type="datetime1">
              <a:rPr lang="es-ES">
                <a:solidFill>
                  <a:prstClr val="black">
                    <a:tint val="75000"/>
                  </a:prstClr>
                </a:solidFill>
              </a:rPr>
              <a:pPr>
                <a:defRPr/>
              </a:pPr>
              <a:t>07/02/2024</a:t>
            </a:fld>
            <a:endParaRPr lang="es-ES">
              <a:solidFill>
                <a:prstClr val="black">
                  <a:tint val="75000"/>
                </a:prstClr>
              </a:solidFill>
            </a:endParaRPr>
          </a:p>
        </p:txBody>
      </p:sp>
      <p:sp>
        <p:nvSpPr>
          <p:cNvPr id="4"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5" name="5 Marcador de número de diapositiva"/>
          <p:cNvSpPr>
            <a:spLocks noGrp="1"/>
          </p:cNvSpPr>
          <p:nvPr>
            <p:ph type="sldNum" sz="quarter" idx="12"/>
          </p:nvPr>
        </p:nvSpPr>
        <p:spPr/>
        <p:txBody>
          <a:bodyPr/>
          <a:lstStyle>
            <a:lvl1pPr>
              <a:defRPr/>
            </a:lvl1pPr>
          </a:lstStyle>
          <a:p>
            <a:pPr>
              <a:defRPr/>
            </a:pPr>
            <a:fld id="{95C127E3-1E94-458F-A951-D20B093C4DC1}" type="slidenum">
              <a:rPr lang="es-ES">
                <a:solidFill>
                  <a:prstClr val="black">
                    <a:tint val="75000"/>
                  </a:prstClr>
                </a:solidFill>
              </a:rPr>
              <a:pPr>
                <a:defRPr/>
              </a:pPr>
              <a:t>‹Nº›</a:t>
            </a:fld>
            <a:endParaRPr lang="es-ES">
              <a:solidFill>
                <a:prstClr val="black">
                  <a:tint val="75000"/>
                </a:prstClr>
              </a:solidFill>
            </a:endParaRPr>
          </a:p>
        </p:txBody>
      </p:sp>
    </p:spTree>
    <p:extLst>
      <p:ext uri="{BB962C8B-B14F-4D97-AF65-F5344CB8AC3E}">
        <p14:creationId xmlns:p14="http://schemas.microsoft.com/office/powerpoint/2010/main" val="12375917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9EB9847B-0FFC-4EF8-99B4-CDDAF1D47BD0}" type="datetime1">
              <a:rPr lang="es-ES">
                <a:solidFill>
                  <a:prstClr val="black">
                    <a:tint val="75000"/>
                  </a:prstClr>
                </a:solidFill>
              </a:rPr>
              <a:pPr>
                <a:defRPr/>
              </a:pPr>
              <a:t>07/02/2024</a:t>
            </a:fld>
            <a:endParaRPr lang="es-ES">
              <a:solidFill>
                <a:prstClr val="black">
                  <a:tint val="75000"/>
                </a:prstClr>
              </a:solidFill>
            </a:endParaRPr>
          </a:p>
        </p:txBody>
      </p:sp>
      <p:sp>
        <p:nvSpPr>
          <p:cNvPr id="3"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4" name="5 Marcador de número de diapositiva"/>
          <p:cNvSpPr>
            <a:spLocks noGrp="1"/>
          </p:cNvSpPr>
          <p:nvPr>
            <p:ph type="sldNum" sz="quarter" idx="12"/>
          </p:nvPr>
        </p:nvSpPr>
        <p:spPr/>
        <p:txBody>
          <a:bodyPr/>
          <a:lstStyle>
            <a:lvl1pPr>
              <a:defRPr/>
            </a:lvl1pPr>
          </a:lstStyle>
          <a:p>
            <a:pPr>
              <a:defRPr/>
            </a:pPr>
            <a:fld id="{6268B77C-E6FF-4625-9A7F-F7304EC25074}" type="slidenum">
              <a:rPr lang="es-ES">
                <a:solidFill>
                  <a:prstClr val="black">
                    <a:tint val="75000"/>
                  </a:prstClr>
                </a:solidFill>
              </a:rPr>
              <a:pPr>
                <a:defRPr/>
              </a:pPr>
              <a:t>‹Nº›</a:t>
            </a:fld>
            <a:endParaRPr lang="es-ES">
              <a:solidFill>
                <a:prstClr val="black">
                  <a:tint val="75000"/>
                </a:prstClr>
              </a:solidFill>
            </a:endParaRPr>
          </a:p>
        </p:txBody>
      </p:sp>
    </p:spTree>
    <p:extLst>
      <p:ext uri="{BB962C8B-B14F-4D97-AF65-F5344CB8AC3E}">
        <p14:creationId xmlns:p14="http://schemas.microsoft.com/office/powerpoint/2010/main" val="38234159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561A38B0-514D-493F-9BBD-D5CB1CEC6D2B}" type="datetime1">
              <a:rPr lang="es-ES">
                <a:solidFill>
                  <a:prstClr val="black">
                    <a:tint val="75000"/>
                  </a:prstClr>
                </a:solidFill>
              </a:rPr>
              <a:pPr>
                <a:defRPr/>
              </a:pPr>
              <a:t>07/02/2024</a:t>
            </a:fld>
            <a:endParaRPr lang="es-ES">
              <a:solidFill>
                <a:prstClr val="black">
                  <a:tint val="75000"/>
                </a:prstClr>
              </a:solidFill>
            </a:endParaRPr>
          </a:p>
        </p:txBody>
      </p:sp>
      <p:sp>
        <p:nvSpPr>
          <p:cNvPr id="6"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7" name="5 Marcador de número de diapositiva"/>
          <p:cNvSpPr>
            <a:spLocks noGrp="1"/>
          </p:cNvSpPr>
          <p:nvPr>
            <p:ph type="sldNum" sz="quarter" idx="12"/>
          </p:nvPr>
        </p:nvSpPr>
        <p:spPr/>
        <p:txBody>
          <a:bodyPr/>
          <a:lstStyle>
            <a:lvl1pPr>
              <a:defRPr/>
            </a:lvl1pPr>
          </a:lstStyle>
          <a:p>
            <a:pPr>
              <a:defRPr/>
            </a:pPr>
            <a:fld id="{F04015BC-E184-4C86-B698-181BA8B6595C}" type="slidenum">
              <a:rPr lang="es-ES">
                <a:solidFill>
                  <a:prstClr val="black">
                    <a:tint val="75000"/>
                  </a:prstClr>
                </a:solidFill>
              </a:rPr>
              <a:pPr>
                <a:defRPr/>
              </a:pPr>
              <a:t>‹Nº›</a:t>
            </a:fld>
            <a:endParaRPr lang="es-ES">
              <a:solidFill>
                <a:prstClr val="black">
                  <a:tint val="75000"/>
                </a:prstClr>
              </a:solidFill>
            </a:endParaRPr>
          </a:p>
        </p:txBody>
      </p:sp>
    </p:spTree>
    <p:extLst>
      <p:ext uri="{BB962C8B-B14F-4D97-AF65-F5344CB8AC3E}">
        <p14:creationId xmlns:p14="http://schemas.microsoft.com/office/powerpoint/2010/main" val="2892485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D64E226D-0AF1-4F71-809E-A49858AF8780}" type="datetime1">
              <a:rPr lang="es-ES"/>
              <a:pPr>
                <a:defRPr/>
              </a:pPr>
              <a:t>07/02/2024</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7E402D5A-AF22-4B6F-90A7-0AB8118869FC}" type="slidenum">
              <a:rPr lang="es-ES"/>
              <a:pPr>
                <a:defRPr/>
              </a:pPr>
              <a:t>‹Nº›</a:t>
            </a:fld>
            <a:endParaRPr lang="es-ES"/>
          </a:p>
        </p:txBody>
      </p:sp>
    </p:spTree>
    <p:extLst>
      <p:ext uri="{BB962C8B-B14F-4D97-AF65-F5344CB8AC3E}">
        <p14:creationId xmlns:p14="http://schemas.microsoft.com/office/powerpoint/2010/main" val="30935783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AC3131C7-5711-4199-B0A1-04883B2D46F8}" type="datetime1">
              <a:rPr lang="es-ES">
                <a:solidFill>
                  <a:prstClr val="black">
                    <a:tint val="75000"/>
                  </a:prstClr>
                </a:solidFill>
              </a:rPr>
              <a:pPr>
                <a:defRPr/>
              </a:pPr>
              <a:t>07/02/2024</a:t>
            </a:fld>
            <a:endParaRPr lang="es-ES">
              <a:solidFill>
                <a:prstClr val="black">
                  <a:tint val="75000"/>
                </a:prstClr>
              </a:solidFill>
            </a:endParaRPr>
          </a:p>
        </p:txBody>
      </p:sp>
      <p:sp>
        <p:nvSpPr>
          <p:cNvPr id="6"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7" name="5 Marcador de número de diapositiva"/>
          <p:cNvSpPr>
            <a:spLocks noGrp="1"/>
          </p:cNvSpPr>
          <p:nvPr>
            <p:ph type="sldNum" sz="quarter" idx="12"/>
          </p:nvPr>
        </p:nvSpPr>
        <p:spPr/>
        <p:txBody>
          <a:bodyPr/>
          <a:lstStyle>
            <a:lvl1pPr>
              <a:defRPr/>
            </a:lvl1pPr>
          </a:lstStyle>
          <a:p>
            <a:pPr>
              <a:defRPr/>
            </a:pPr>
            <a:fld id="{2086ABEF-12EB-490C-8B88-FD9D4A7F64E4}" type="slidenum">
              <a:rPr lang="es-ES">
                <a:solidFill>
                  <a:prstClr val="black">
                    <a:tint val="75000"/>
                  </a:prstClr>
                </a:solidFill>
              </a:rPr>
              <a:pPr>
                <a:defRPr/>
              </a:pPr>
              <a:t>‹Nº›</a:t>
            </a:fld>
            <a:endParaRPr lang="es-ES">
              <a:solidFill>
                <a:prstClr val="black">
                  <a:tint val="75000"/>
                </a:prstClr>
              </a:solidFill>
            </a:endParaRPr>
          </a:p>
        </p:txBody>
      </p:sp>
    </p:spTree>
    <p:extLst>
      <p:ext uri="{BB962C8B-B14F-4D97-AF65-F5344CB8AC3E}">
        <p14:creationId xmlns:p14="http://schemas.microsoft.com/office/powerpoint/2010/main" val="7270133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8B231C31-E933-41DE-9FD0-B110355DAF62}" type="datetime1">
              <a:rPr lang="es-ES">
                <a:solidFill>
                  <a:prstClr val="black">
                    <a:tint val="75000"/>
                  </a:prstClr>
                </a:solidFill>
              </a:rPr>
              <a:pPr>
                <a:defRPr/>
              </a:pPr>
              <a:t>07/02/2024</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74BD901D-A849-4250-A17A-41D64F1DFAA4}" type="slidenum">
              <a:rPr lang="es-ES">
                <a:solidFill>
                  <a:prstClr val="black">
                    <a:tint val="75000"/>
                  </a:prstClr>
                </a:solidFill>
              </a:rPr>
              <a:pPr>
                <a:defRPr/>
              </a:pPr>
              <a:t>‹Nº›</a:t>
            </a:fld>
            <a:endParaRPr lang="es-ES">
              <a:solidFill>
                <a:prstClr val="black">
                  <a:tint val="75000"/>
                </a:prstClr>
              </a:solidFill>
            </a:endParaRPr>
          </a:p>
        </p:txBody>
      </p:sp>
    </p:spTree>
    <p:extLst>
      <p:ext uri="{BB962C8B-B14F-4D97-AF65-F5344CB8AC3E}">
        <p14:creationId xmlns:p14="http://schemas.microsoft.com/office/powerpoint/2010/main" val="3620349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6B32F5F3-F734-49A3-AFA5-6A469EE24786}" type="datetime1">
              <a:rPr lang="es-ES">
                <a:solidFill>
                  <a:prstClr val="black">
                    <a:tint val="75000"/>
                  </a:prstClr>
                </a:solidFill>
              </a:rPr>
              <a:pPr>
                <a:defRPr/>
              </a:pPr>
              <a:t>07/02/2024</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9E5DB7D9-F388-4830-81AF-6AC35AD3EE42}" type="slidenum">
              <a:rPr lang="es-ES">
                <a:solidFill>
                  <a:prstClr val="black">
                    <a:tint val="75000"/>
                  </a:prstClr>
                </a:solidFill>
              </a:rPr>
              <a:pPr>
                <a:defRPr/>
              </a:pPr>
              <a:t>‹Nº›</a:t>
            </a:fld>
            <a:endParaRPr lang="es-ES">
              <a:solidFill>
                <a:prstClr val="black">
                  <a:tint val="75000"/>
                </a:prstClr>
              </a:solidFill>
            </a:endParaRPr>
          </a:p>
        </p:txBody>
      </p:sp>
    </p:spTree>
    <p:extLst>
      <p:ext uri="{BB962C8B-B14F-4D97-AF65-F5344CB8AC3E}">
        <p14:creationId xmlns:p14="http://schemas.microsoft.com/office/powerpoint/2010/main" val="3023507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7C257728-3FF7-4CF2-9926-F50A5DA868F8}" type="datetime1">
              <a:rPr lang="es-ES"/>
              <a:pPr>
                <a:defRPr/>
              </a:pPr>
              <a:t>07/02/2024</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AF03E599-2BB6-4E70-A557-1A4CEBD36C91}" type="slidenum">
              <a:rPr lang="es-ES"/>
              <a:pPr>
                <a:defRPr/>
              </a:pPr>
              <a:t>‹Nº›</a:t>
            </a:fld>
            <a:endParaRPr lang="es-ES"/>
          </a:p>
        </p:txBody>
      </p:sp>
    </p:spTree>
    <p:extLst>
      <p:ext uri="{BB962C8B-B14F-4D97-AF65-F5344CB8AC3E}">
        <p14:creationId xmlns:p14="http://schemas.microsoft.com/office/powerpoint/2010/main" val="3864783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3 Marcador de fecha"/>
          <p:cNvSpPr>
            <a:spLocks noGrp="1"/>
          </p:cNvSpPr>
          <p:nvPr>
            <p:ph type="dt" sz="half" idx="10"/>
          </p:nvPr>
        </p:nvSpPr>
        <p:spPr/>
        <p:txBody>
          <a:bodyPr/>
          <a:lstStyle>
            <a:lvl1pPr>
              <a:defRPr/>
            </a:lvl1pPr>
          </a:lstStyle>
          <a:p>
            <a:pPr>
              <a:defRPr/>
            </a:pPr>
            <a:fld id="{345DD10F-92B0-458C-B460-D195B994FAAD}" type="datetime1">
              <a:rPr lang="es-ES"/>
              <a:pPr>
                <a:defRPr/>
              </a:pPr>
              <a:t>07/02/2024</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8056376F-2B2E-4BB3-9A2F-700BB3B46B44}" type="slidenum">
              <a:rPr lang="es-ES"/>
              <a:pPr>
                <a:defRPr/>
              </a:pPr>
              <a:t>‹Nº›</a:t>
            </a:fld>
            <a:endParaRPr lang="es-ES"/>
          </a:p>
        </p:txBody>
      </p:sp>
    </p:spTree>
    <p:extLst>
      <p:ext uri="{BB962C8B-B14F-4D97-AF65-F5344CB8AC3E}">
        <p14:creationId xmlns:p14="http://schemas.microsoft.com/office/powerpoint/2010/main" val="3100021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3 Marcador de fecha"/>
          <p:cNvSpPr>
            <a:spLocks noGrp="1"/>
          </p:cNvSpPr>
          <p:nvPr>
            <p:ph type="dt" sz="half" idx="10"/>
          </p:nvPr>
        </p:nvSpPr>
        <p:spPr/>
        <p:txBody>
          <a:bodyPr/>
          <a:lstStyle>
            <a:lvl1pPr>
              <a:defRPr/>
            </a:lvl1pPr>
          </a:lstStyle>
          <a:p>
            <a:pPr>
              <a:defRPr/>
            </a:pPr>
            <a:fld id="{8147A0A5-B43F-4A62-BC80-12220FD67B98}" type="datetime1">
              <a:rPr lang="es-ES"/>
              <a:pPr>
                <a:defRPr/>
              </a:pPr>
              <a:t>07/02/2024</a:t>
            </a:fld>
            <a:endParaRPr lang="es-ES"/>
          </a:p>
        </p:txBody>
      </p:sp>
      <p:sp>
        <p:nvSpPr>
          <p:cNvPr id="8" name="4 Marcador de pie de página"/>
          <p:cNvSpPr>
            <a:spLocks noGrp="1"/>
          </p:cNvSpPr>
          <p:nvPr>
            <p:ph type="ftr" sz="quarter" idx="11"/>
          </p:nvPr>
        </p:nvSpPr>
        <p:spPr/>
        <p:txBody>
          <a:bodyPr/>
          <a:lstStyle>
            <a:lvl1pPr>
              <a:defRPr/>
            </a:lvl1pPr>
          </a:lstStyle>
          <a:p>
            <a:pPr>
              <a:defRPr/>
            </a:pPr>
            <a:endParaRPr lang="es-ES"/>
          </a:p>
        </p:txBody>
      </p:sp>
      <p:sp>
        <p:nvSpPr>
          <p:cNvPr id="9" name="5 Marcador de número de diapositiva"/>
          <p:cNvSpPr>
            <a:spLocks noGrp="1"/>
          </p:cNvSpPr>
          <p:nvPr>
            <p:ph type="sldNum" sz="quarter" idx="12"/>
          </p:nvPr>
        </p:nvSpPr>
        <p:spPr/>
        <p:txBody>
          <a:bodyPr/>
          <a:lstStyle>
            <a:lvl1pPr>
              <a:defRPr/>
            </a:lvl1pPr>
          </a:lstStyle>
          <a:p>
            <a:pPr>
              <a:defRPr/>
            </a:pPr>
            <a:fld id="{34944F94-1A74-4BE7-A33E-43313653D7FE}" type="slidenum">
              <a:rPr lang="es-ES"/>
              <a:pPr>
                <a:defRPr/>
              </a:pPr>
              <a:t>‹Nº›</a:t>
            </a:fld>
            <a:endParaRPr lang="es-ES"/>
          </a:p>
        </p:txBody>
      </p:sp>
    </p:spTree>
    <p:extLst>
      <p:ext uri="{BB962C8B-B14F-4D97-AF65-F5344CB8AC3E}">
        <p14:creationId xmlns:p14="http://schemas.microsoft.com/office/powerpoint/2010/main" val="2242950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3 Marcador de fecha"/>
          <p:cNvSpPr>
            <a:spLocks noGrp="1"/>
          </p:cNvSpPr>
          <p:nvPr>
            <p:ph type="dt" sz="half" idx="10"/>
          </p:nvPr>
        </p:nvSpPr>
        <p:spPr/>
        <p:txBody>
          <a:bodyPr/>
          <a:lstStyle>
            <a:lvl1pPr>
              <a:defRPr/>
            </a:lvl1pPr>
          </a:lstStyle>
          <a:p>
            <a:pPr>
              <a:defRPr/>
            </a:pPr>
            <a:fld id="{74256077-502E-4696-9057-A91A08D1DFE0}" type="datetime1">
              <a:rPr lang="es-ES"/>
              <a:pPr>
                <a:defRPr/>
              </a:pPr>
              <a:t>07/02/2024</a:t>
            </a:fld>
            <a:endParaRPr lang="es-ES"/>
          </a:p>
        </p:txBody>
      </p:sp>
      <p:sp>
        <p:nvSpPr>
          <p:cNvPr id="4" name="4 Marcador de pie de página"/>
          <p:cNvSpPr>
            <a:spLocks noGrp="1"/>
          </p:cNvSpPr>
          <p:nvPr>
            <p:ph type="ftr" sz="quarter" idx="11"/>
          </p:nvPr>
        </p:nvSpPr>
        <p:spPr/>
        <p:txBody>
          <a:bodyPr/>
          <a:lstStyle>
            <a:lvl1pPr>
              <a:defRPr/>
            </a:lvl1pPr>
          </a:lstStyle>
          <a:p>
            <a:pPr>
              <a:defRPr/>
            </a:pPr>
            <a:endParaRPr lang="es-ES"/>
          </a:p>
        </p:txBody>
      </p:sp>
      <p:sp>
        <p:nvSpPr>
          <p:cNvPr id="5" name="5 Marcador de número de diapositiva"/>
          <p:cNvSpPr>
            <a:spLocks noGrp="1"/>
          </p:cNvSpPr>
          <p:nvPr>
            <p:ph type="sldNum" sz="quarter" idx="12"/>
          </p:nvPr>
        </p:nvSpPr>
        <p:spPr/>
        <p:txBody>
          <a:bodyPr/>
          <a:lstStyle>
            <a:lvl1pPr>
              <a:defRPr/>
            </a:lvl1pPr>
          </a:lstStyle>
          <a:p>
            <a:pPr>
              <a:defRPr/>
            </a:pPr>
            <a:fld id="{0DA7AF6F-AE67-4466-90F1-9F3C97A5AED0}" type="slidenum">
              <a:rPr lang="es-ES"/>
              <a:pPr>
                <a:defRPr/>
              </a:pPr>
              <a:t>‹Nº›</a:t>
            </a:fld>
            <a:endParaRPr lang="es-ES"/>
          </a:p>
        </p:txBody>
      </p:sp>
    </p:spTree>
    <p:extLst>
      <p:ext uri="{BB962C8B-B14F-4D97-AF65-F5344CB8AC3E}">
        <p14:creationId xmlns:p14="http://schemas.microsoft.com/office/powerpoint/2010/main" val="1223967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D185AF13-39BA-4DCF-9CF7-2B1E70182D8F}" type="datetime1">
              <a:rPr lang="es-ES"/>
              <a:pPr>
                <a:defRPr/>
              </a:pPr>
              <a:t>07/02/2024</a:t>
            </a:fld>
            <a:endParaRPr lang="es-ES"/>
          </a:p>
        </p:txBody>
      </p:sp>
      <p:sp>
        <p:nvSpPr>
          <p:cNvPr id="3" name="4 Marcador de pie de página"/>
          <p:cNvSpPr>
            <a:spLocks noGrp="1"/>
          </p:cNvSpPr>
          <p:nvPr>
            <p:ph type="ftr" sz="quarter" idx="11"/>
          </p:nvPr>
        </p:nvSpPr>
        <p:spPr/>
        <p:txBody>
          <a:bodyPr/>
          <a:lstStyle>
            <a:lvl1pPr>
              <a:defRPr/>
            </a:lvl1pPr>
          </a:lstStyle>
          <a:p>
            <a:pPr>
              <a:defRPr/>
            </a:pPr>
            <a:endParaRPr lang="es-ES"/>
          </a:p>
        </p:txBody>
      </p:sp>
      <p:sp>
        <p:nvSpPr>
          <p:cNvPr id="4" name="5 Marcador de número de diapositiva"/>
          <p:cNvSpPr>
            <a:spLocks noGrp="1"/>
          </p:cNvSpPr>
          <p:nvPr>
            <p:ph type="sldNum" sz="quarter" idx="12"/>
          </p:nvPr>
        </p:nvSpPr>
        <p:spPr/>
        <p:txBody>
          <a:bodyPr/>
          <a:lstStyle>
            <a:lvl1pPr>
              <a:defRPr/>
            </a:lvl1pPr>
          </a:lstStyle>
          <a:p>
            <a:pPr>
              <a:defRPr/>
            </a:pPr>
            <a:fld id="{0987A6E6-CDCC-4B1B-8231-E3A183BB56B5}" type="slidenum">
              <a:rPr lang="es-ES"/>
              <a:pPr>
                <a:defRPr/>
              </a:pPr>
              <a:t>‹Nº›</a:t>
            </a:fld>
            <a:endParaRPr lang="es-ES"/>
          </a:p>
        </p:txBody>
      </p:sp>
    </p:spTree>
    <p:extLst>
      <p:ext uri="{BB962C8B-B14F-4D97-AF65-F5344CB8AC3E}">
        <p14:creationId xmlns:p14="http://schemas.microsoft.com/office/powerpoint/2010/main" val="3464553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573BA692-D6D0-44C5-A513-05977D992202}" type="datetime1">
              <a:rPr lang="es-ES"/>
              <a:pPr>
                <a:defRPr/>
              </a:pPr>
              <a:t>07/02/2024</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D1E8760E-3B83-429E-B5F8-3DAE39D3E307}" type="slidenum">
              <a:rPr lang="es-ES"/>
              <a:pPr>
                <a:defRPr/>
              </a:pPr>
              <a:t>‹Nº›</a:t>
            </a:fld>
            <a:endParaRPr lang="es-ES"/>
          </a:p>
        </p:txBody>
      </p:sp>
    </p:spTree>
    <p:extLst>
      <p:ext uri="{BB962C8B-B14F-4D97-AF65-F5344CB8AC3E}">
        <p14:creationId xmlns:p14="http://schemas.microsoft.com/office/powerpoint/2010/main" val="1011448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096B5D05-8D09-4EDF-A818-65C74C27B278}" type="datetime1">
              <a:rPr lang="es-ES"/>
              <a:pPr>
                <a:defRPr/>
              </a:pPr>
              <a:t>07/02/2024</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8EBD8991-B992-451F-BF12-7450D24A38FC}" type="slidenum">
              <a:rPr lang="es-ES"/>
              <a:pPr>
                <a:defRPr/>
              </a:pPr>
              <a:t>‹Nº›</a:t>
            </a:fld>
            <a:endParaRPr lang="es-ES"/>
          </a:p>
        </p:txBody>
      </p:sp>
    </p:spTree>
    <p:extLst>
      <p:ext uri="{BB962C8B-B14F-4D97-AF65-F5344CB8AC3E}">
        <p14:creationId xmlns:p14="http://schemas.microsoft.com/office/powerpoint/2010/main" val="158191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1 Marcador de título"/>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p>
        </p:txBody>
      </p:sp>
      <p:sp>
        <p:nvSpPr>
          <p:cNvPr id="2051" name="2 Marcador de texto"/>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mn-lt"/>
                <a:cs typeface="+mn-cs"/>
              </a:defRPr>
            </a:lvl1pPr>
          </a:lstStyle>
          <a:p>
            <a:pPr>
              <a:defRPr/>
            </a:pPr>
            <a:fld id="{21605B89-EC6E-481E-8079-0019E2DA10FC}" type="datetime1">
              <a:rPr lang="es-ES"/>
              <a:pPr>
                <a:defRPr/>
              </a:pPr>
              <a:t>07/02/2024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mn-lt"/>
                <a:cs typeface="+mn-cs"/>
              </a:defRPr>
            </a:lvl1pPr>
          </a:lstStyle>
          <a:p>
            <a:pPr>
              <a:defRPr/>
            </a:pPr>
            <a:fld id="{13DB23A7-9994-40A5-A017-6E9CC97EE9CF}"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926" r:id="rId1"/>
    <p:sldLayoutId id="2147483927" r:id="rId2"/>
    <p:sldLayoutId id="2147483928" r:id="rId3"/>
    <p:sldLayoutId id="2147483929" r:id="rId4"/>
    <p:sldLayoutId id="2147483930" r:id="rId5"/>
    <p:sldLayoutId id="2147483931" r:id="rId6"/>
    <p:sldLayoutId id="2147483932" r:id="rId7"/>
    <p:sldLayoutId id="2147483933" r:id="rId8"/>
    <p:sldLayoutId id="2147483934" r:id="rId9"/>
    <p:sldLayoutId id="2147483935" r:id="rId10"/>
    <p:sldLayoutId id="2147483936"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p>
        </p:txBody>
      </p:sp>
      <p:sp>
        <p:nvSpPr>
          <p:cNvPr id="1027" name="2 Marcador de texto"/>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621EA541-119D-4537-B8F9-467AF7F733AE}" type="datetime1">
              <a:rPr lang="es-ES">
                <a:solidFill>
                  <a:prstClr val="black">
                    <a:tint val="75000"/>
                  </a:prstClr>
                </a:solidFill>
              </a:rPr>
              <a:pPr>
                <a:defRPr/>
              </a:pPr>
              <a:t>07/02/2024</a:t>
            </a:fld>
            <a:endParaRPr lang="es-ES">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s-ES">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52B5A142-8354-48DA-90FF-28E901BFE77E}" type="slidenum">
              <a:rPr lang="es-ES">
                <a:solidFill>
                  <a:prstClr val="black">
                    <a:tint val="75000"/>
                  </a:prstClr>
                </a:solidFill>
              </a:rPr>
              <a:pPr>
                <a:defRPr/>
              </a:pPr>
              <a:t>‹Nº›</a:t>
            </a:fld>
            <a:endParaRPr lang="es-ES">
              <a:solidFill>
                <a:prstClr val="black">
                  <a:tint val="75000"/>
                </a:prstClr>
              </a:solidFill>
            </a:endParaRPr>
          </a:p>
        </p:txBody>
      </p:sp>
    </p:spTree>
    <p:extLst>
      <p:ext uri="{BB962C8B-B14F-4D97-AF65-F5344CB8AC3E}">
        <p14:creationId xmlns:p14="http://schemas.microsoft.com/office/powerpoint/2010/main" val="4291840424"/>
      </p:ext>
    </p:extLst>
  </p:cSld>
  <p:clrMap bg1="lt1" tx1="dk1" bg2="lt2" tx2="dk2" accent1="accent1" accent2="accent2" accent3="accent3" accent4="accent4" accent5="accent5" accent6="accent6" hlink="hlink" folHlink="folHlink"/>
  <p:sldLayoutIdLst>
    <p:sldLayoutId id="2147484153" r:id="rId1"/>
    <p:sldLayoutId id="2147484154" r:id="rId2"/>
    <p:sldLayoutId id="2147484155" r:id="rId3"/>
    <p:sldLayoutId id="2147484156" r:id="rId4"/>
    <p:sldLayoutId id="2147484157" r:id="rId5"/>
    <p:sldLayoutId id="2147484158" r:id="rId6"/>
    <p:sldLayoutId id="2147484159" r:id="rId7"/>
    <p:sldLayoutId id="2147484160" r:id="rId8"/>
    <p:sldLayoutId id="2147484161" r:id="rId9"/>
    <p:sldLayoutId id="2147484162" r:id="rId10"/>
    <p:sldLayoutId id="2147484163"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BEBA8EAE-BF5A-486C-A8C5-ECC9F3942E4B}">
                <a14:imgProps xmlns:a14="http://schemas.microsoft.com/office/drawing/2010/main">
                  <a14:imgLayer r:embed="rId3">
                    <a14:imgEffect>
                      <a14:colorTemperature colorTemp="3000"/>
                    </a14:imgEffect>
                  </a14:imgLayer>
                </a14:imgProps>
              </a:ex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1 Título"/>
          <p:cNvSpPr>
            <a:spLocks noGrp="1"/>
          </p:cNvSpPr>
          <p:nvPr>
            <p:ph type="title"/>
          </p:nvPr>
        </p:nvSpPr>
        <p:spPr>
          <a:xfrm>
            <a:off x="107504" y="0"/>
            <a:ext cx="8892479" cy="5733256"/>
          </a:xfrm>
          <a:ln w="76200">
            <a:noFill/>
          </a:ln>
        </p:spPr>
        <p:txBody>
          <a:bodyPr/>
          <a:lstStyle/>
          <a:p>
            <a:pPr>
              <a:defRPr/>
            </a:pPr>
            <a:r>
              <a:rPr lang="es-CU" sz="4000" b="1" dirty="0" smtClean="0">
                <a:solidFill>
                  <a:prstClr val="white"/>
                </a:solidFill>
                <a:effectLst>
                  <a:outerShdw blurRad="38100" dist="38100" dir="2700000" algn="tl">
                    <a:srgbClr val="000000">
                      <a:alpha val="43137"/>
                    </a:srgbClr>
                  </a:outerShdw>
                </a:effectLst>
                <a:cs typeface="Aharoni" pitchFamily="2" charset="-79"/>
              </a:rPr>
              <a:t>“EL SISTEMA ENERGÉTICO DEL FUTURO”</a:t>
            </a:r>
            <a:r>
              <a:rPr lang="es-ES" sz="4000" b="1" dirty="0" smtClean="0">
                <a:solidFill>
                  <a:schemeClr val="bg1"/>
                </a:solidFill>
                <a:effectLst>
                  <a:outerShdw blurRad="38100" dist="38100" dir="2700000" algn="tl">
                    <a:srgbClr val="000000">
                      <a:alpha val="43137"/>
                    </a:srgbClr>
                  </a:outerShdw>
                </a:effectLst>
                <a:cs typeface="Aharoni" pitchFamily="2" charset="-79"/>
              </a:rPr>
              <a:t/>
            </a:r>
            <a:br>
              <a:rPr lang="es-ES" sz="4000" b="1" dirty="0" smtClean="0">
                <a:solidFill>
                  <a:schemeClr val="bg1"/>
                </a:solidFill>
                <a:effectLst>
                  <a:outerShdw blurRad="38100" dist="38100" dir="2700000" algn="tl">
                    <a:srgbClr val="000000">
                      <a:alpha val="43137"/>
                    </a:srgbClr>
                  </a:outerShdw>
                </a:effectLst>
                <a:cs typeface="Aharoni" pitchFamily="2" charset="-79"/>
              </a:rPr>
            </a:br>
            <a:r>
              <a:rPr lang="es-ES" sz="3200" b="1" dirty="0">
                <a:solidFill>
                  <a:schemeClr val="bg1"/>
                </a:solidFill>
                <a:effectLst>
                  <a:outerShdw blurRad="38100" dist="38100" dir="2700000" algn="tl">
                    <a:srgbClr val="000000">
                      <a:alpha val="43137"/>
                    </a:srgbClr>
                  </a:outerShdw>
                </a:effectLst>
                <a:cs typeface="Aharoni" pitchFamily="2" charset="-79"/>
              </a:rPr>
              <a:t/>
            </a:r>
            <a:br>
              <a:rPr lang="es-ES" sz="3200" b="1" dirty="0">
                <a:solidFill>
                  <a:schemeClr val="bg1"/>
                </a:solidFill>
                <a:effectLst>
                  <a:outerShdw blurRad="38100" dist="38100" dir="2700000" algn="tl">
                    <a:srgbClr val="000000">
                      <a:alpha val="43137"/>
                    </a:srgbClr>
                  </a:outerShdw>
                </a:effectLst>
                <a:cs typeface="Aharoni" pitchFamily="2" charset="-79"/>
              </a:rPr>
            </a:br>
            <a:r>
              <a:rPr lang="es-ES" sz="2400" dirty="0">
                <a:solidFill>
                  <a:schemeClr val="bg1"/>
                </a:solidFill>
                <a:effectLst>
                  <a:outerShdw blurRad="38100" dist="38100" dir="2700000" algn="tl">
                    <a:srgbClr val="000000">
                      <a:alpha val="43137"/>
                    </a:srgbClr>
                  </a:outerShdw>
                </a:effectLst>
                <a:cs typeface="Aharoni" pitchFamily="2" charset="-79"/>
              </a:rPr>
              <a:t/>
            </a:r>
            <a:br>
              <a:rPr lang="es-ES" sz="2400" dirty="0">
                <a:solidFill>
                  <a:schemeClr val="bg1"/>
                </a:solidFill>
                <a:effectLst>
                  <a:outerShdw blurRad="38100" dist="38100" dir="2700000" algn="tl">
                    <a:srgbClr val="000000">
                      <a:alpha val="43137"/>
                    </a:srgbClr>
                  </a:outerShdw>
                </a:effectLst>
                <a:cs typeface="Aharoni" pitchFamily="2" charset="-79"/>
              </a:rPr>
            </a:br>
            <a:r>
              <a:rPr lang="es-ES" sz="2400" dirty="0" smtClean="0">
                <a:solidFill>
                  <a:schemeClr val="bg1"/>
                </a:solidFill>
                <a:effectLst>
                  <a:outerShdw blurRad="38100" dist="38100" dir="2700000" algn="tl">
                    <a:srgbClr val="000000">
                      <a:alpha val="43137"/>
                    </a:srgbClr>
                  </a:outerShdw>
                </a:effectLst>
                <a:cs typeface="Aharoni" pitchFamily="2" charset="-79"/>
              </a:rPr>
              <a:t/>
            </a:r>
            <a:br>
              <a:rPr lang="es-ES" sz="2400" dirty="0" smtClean="0">
                <a:solidFill>
                  <a:schemeClr val="bg1"/>
                </a:solidFill>
                <a:effectLst>
                  <a:outerShdw blurRad="38100" dist="38100" dir="2700000" algn="tl">
                    <a:srgbClr val="000000">
                      <a:alpha val="43137"/>
                    </a:srgbClr>
                  </a:outerShdw>
                </a:effectLst>
                <a:cs typeface="Aharoni" pitchFamily="2" charset="-79"/>
              </a:rPr>
            </a:br>
            <a:r>
              <a:rPr lang="es-ES" sz="2400" dirty="0">
                <a:solidFill>
                  <a:schemeClr val="bg1"/>
                </a:solidFill>
                <a:effectLst>
                  <a:outerShdw blurRad="38100" dist="38100" dir="2700000" algn="tl">
                    <a:srgbClr val="000000">
                      <a:alpha val="43137"/>
                    </a:srgbClr>
                  </a:outerShdw>
                </a:effectLst>
                <a:cs typeface="Aharoni" pitchFamily="2" charset="-79"/>
              </a:rPr>
              <a:t/>
            </a:r>
            <a:br>
              <a:rPr lang="es-ES" sz="2400" dirty="0">
                <a:solidFill>
                  <a:schemeClr val="bg1"/>
                </a:solidFill>
                <a:effectLst>
                  <a:outerShdw blurRad="38100" dist="38100" dir="2700000" algn="tl">
                    <a:srgbClr val="000000">
                      <a:alpha val="43137"/>
                    </a:srgbClr>
                  </a:outerShdw>
                </a:effectLst>
                <a:cs typeface="Aharoni" pitchFamily="2" charset="-79"/>
              </a:rPr>
            </a:br>
            <a:r>
              <a:rPr lang="es-ES" sz="2400" dirty="0" smtClean="0">
                <a:solidFill>
                  <a:schemeClr val="bg1"/>
                </a:solidFill>
                <a:effectLst>
                  <a:outerShdw blurRad="38100" dist="38100" dir="2700000" algn="tl">
                    <a:srgbClr val="000000">
                      <a:alpha val="43137"/>
                    </a:srgbClr>
                  </a:outerShdw>
                </a:effectLst>
                <a:cs typeface="Aharoni" pitchFamily="2" charset="-79"/>
              </a:rPr>
              <a:t/>
            </a:r>
            <a:br>
              <a:rPr lang="es-ES" sz="2400" dirty="0" smtClean="0">
                <a:solidFill>
                  <a:schemeClr val="bg1"/>
                </a:solidFill>
                <a:effectLst>
                  <a:outerShdw blurRad="38100" dist="38100" dir="2700000" algn="tl">
                    <a:srgbClr val="000000">
                      <a:alpha val="43137"/>
                    </a:srgbClr>
                  </a:outerShdw>
                </a:effectLst>
                <a:cs typeface="Aharoni" pitchFamily="2" charset="-79"/>
              </a:rPr>
            </a:br>
            <a:r>
              <a:rPr lang="es-ES" sz="800" dirty="0" smtClean="0">
                <a:solidFill>
                  <a:schemeClr val="bg1"/>
                </a:solidFill>
                <a:cs typeface="Arabic Typesetting" pitchFamily="66" charset="-78"/>
              </a:rPr>
              <a:t>.</a:t>
            </a:r>
            <a:endParaRPr lang="es-ES" sz="800" dirty="0">
              <a:solidFill>
                <a:schemeClr val="bg1"/>
              </a:solidFill>
              <a:cs typeface="Arabic Typesetting" pitchFamily="66" charset="-78"/>
            </a:endParaRPr>
          </a:p>
        </p:txBody>
      </p:sp>
      <p:sp>
        <p:nvSpPr>
          <p:cNvPr id="3" name="2 Marcador de número de diapositiva"/>
          <p:cNvSpPr>
            <a:spLocks noGrp="1"/>
          </p:cNvSpPr>
          <p:nvPr>
            <p:ph type="sldNum" sz="quarter" idx="12"/>
          </p:nvPr>
        </p:nvSpPr>
        <p:spPr/>
        <p:txBody>
          <a:bodyPr/>
          <a:lstStyle/>
          <a:p>
            <a:pPr>
              <a:defRPr/>
            </a:pPr>
            <a:fld id="{7F0AB3B3-2FAE-472E-AD35-F8073EEFB919}" type="slidenum">
              <a:rPr lang="es-ES" smtClean="0"/>
              <a:pPr>
                <a:defRPr/>
              </a:pPr>
              <a:t>1</a:t>
            </a:fld>
            <a:endParaRPr lang="es-ES"/>
          </a:p>
        </p:txBody>
      </p:sp>
      <p:sp>
        <p:nvSpPr>
          <p:cNvPr id="5" name="1 Título"/>
          <p:cNvSpPr txBox="1">
            <a:spLocks/>
          </p:cNvSpPr>
          <p:nvPr/>
        </p:nvSpPr>
        <p:spPr bwMode="auto">
          <a:xfrm>
            <a:off x="1763688" y="5616624"/>
            <a:ext cx="2376264" cy="1124744"/>
          </a:xfrm>
          <a:prstGeom prst="rect">
            <a:avLst/>
          </a:prstGeom>
          <a:noFill/>
          <a:ln w="76200">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defRPr/>
            </a:pPr>
            <a:r>
              <a:rPr lang="es-ES" sz="2400" b="1" dirty="0" smtClean="0">
                <a:solidFill>
                  <a:prstClr val="white"/>
                </a:solidFill>
                <a:effectLst>
                  <a:outerShdw blurRad="38100" dist="38100" dir="2700000" algn="tl">
                    <a:srgbClr val="000000">
                      <a:alpha val="43137"/>
                    </a:srgbClr>
                  </a:outerShdw>
                </a:effectLst>
                <a:latin typeface="Arial" pitchFamily="34" charset="0"/>
                <a:cs typeface="Arial" pitchFamily="34" charset="0"/>
              </a:rPr>
              <a:t>Luis Bérriz</a:t>
            </a:r>
          </a:p>
          <a:p>
            <a:pPr algn="l">
              <a:defRPr/>
            </a:pPr>
            <a:r>
              <a:rPr lang="es-ES" sz="2400" b="1" dirty="0" smtClean="0">
                <a:solidFill>
                  <a:prstClr val="white"/>
                </a:solidFill>
                <a:effectLst>
                  <a:outerShdw blurRad="38100" dist="38100" dir="2700000" algn="tl">
                    <a:srgbClr val="000000">
                      <a:alpha val="43137"/>
                    </a:srgbClr>
                  </a:outerShdw>
                </a:effectLst>
                <a:latin typeface="Arial" pitchFamily="34" charset="0"/>
                <a:cs typeface="Arial" pitchFamily="34" charset="0"/>
              </a:rPr>
              <a:t>CUBASOLAR </a:t>
            </a:r>
            <a:endParaRPr lang="es-ES" sz="2400" dirty="0">
              <a:solidFill>
                <a:prstClr val="white"/>
              </a:solidFill>
              <a:latin typeface="Arial" pitchFamily="34" charset="0"/>
              <a:cs typeface="Arial" pitchFamily="34" charset="0"/>
            </a:endParaRPr>
          </a:p>
        </p:txBody>
      </p:sp>
    </p:spTree>
    <p:extLst>
      <p:ext uri="{BB962C8B-B14F-4D97-AF65-F5344CB8AC3E}">
        <p14:creationId xmlns:p14="http://schemas.microsoft.com/office/powerpoint/2010/main" val="3966066061"/>
      </p:ext>
    </p:extLst>
  </p:cSld>
  <p:clrMapOvr>
    <a:masterClrMapping/>
  </p:clrMapOvr>
  <mc:AlternateContent xmlns:mc="http://schemas.openxmlformats.org/markup-compatibility/2006" xmlns:p14="http://schemas.microsoft.com/office/powerpoint/2010/main">
    <mc:Choice Requires="p14">
      <p:transition spd="slow" p14:dur="2000" advTm="28419"/>
    </mc:Choice>
    <mc:Fallback xmlns="">
      <p:transition spd="slow" advTm="28419"/>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20688"/>
            <a:ext cx="8136000" cy="1944215"/>
          </a:xfrm>
          <a:ln w="76200">
            <a:noFill/>
          </a:ln>
          <a:effectLst>
            <a:glow rad="228600">
              <a:schemeClr val="accent3">
                <a:satMod val="175000"/>
                <a:alpha val="40000"/>
              </a:schemeClr>
            </a:glow>
          </a:effectLst>
        </p:spPr>
        <p:txBody>
          <a:bodyPr/>
          <a:lstStyle/>
          <a:p>
            <a:pPr marL="0" indent="0" algn="ctr">
              <a:buNone/>
            </a:pPr>
            <a:r>
              <a:rPr lang="es-ES" sz="2800" dirty="0" smtClean="0">
                <a:latin typeface="Arial" pitchFamily="34" charset="0"/>
                <a:cs typeface="Arial" pitchFamily="34" charset="0"/>
              </a:rPr>
              <a:t>Otra </a:t>
            </a:r>
            <a:r>
              <a:rPr lang="es-ES" sz="2800" smtClean="0">
                <a:latin typeface="Arial" pitchFamily="34" charset="0"/>
                <a:cs typeface="Arial" pitchFamily="34" charset="0"/>
              </a:rPr>
              <a:t>ventaja más es </a:t>
            </a:r>
            <a:r>
              <a:rPr lang="es-ES" sz="2800" dirty="0">
                <a:latin typeface="Arial" pitchFamily="34" charset="0"/>
                <a:cs typeface="Arial" pitchFamily="34" charset="0"/>
              </a:rPr>
              <a:t>la autonomía de </a:t>
            </a:r>
            <a:r>
              <a:rPr lang="es-ES" sz="2800" dirty="0" smtClean="0">
                <a:latin typeface="Arial" pitchFamily="34" charset="0"/>
                <a:cs typeface="Arial" pitchFamily="34" charset="0"/>
              </a:rPr>
              <a:t>la producción </a:t>
            </a:r>
            <a:r>
              <a:rPr lang="es-ES" sz="2800" dirty="0">
                <a:latin typeface="Arial" pitchFamily="34" charset="0"/>
                <a:cs typeface="Arial" pitchFamily="34" charset="0"/>
              </a:rPr>
              <a:t>de </a:t>
            </a:r>
            <a:r>
              <a:rPr lang="es-ES" sz="2800" dirty="0" smtClean="0">
                <a:latin typeface="Arial" pitchFamily="34" charset="0"/>
                <a:cs typeface="Arial" pitchFamily="34" charset="0"/>
              </a:rPr>
              <a:t>ELECTRICIDAD </a:t>
            </a:r>
            <a:r>
              <a:rPr lang="es-ES" sz="2800" dirty="0">
                <a:latin typeface="Arial" pitchFamily="34" charset="0"/>
                <a:cs typeface="Arial" pitchFamily="34" charset="0"/>
              </a:rPr>
              <a:t>con recursos </a:t>
            </a:r>
            <a:r>
              <a:rPr lang="es-ES" sz="2800" dirty="0" smtClean="0">
                <a:latin typeface="Arial" pitchFamily="34" charset="0"/>
                <a:cs typeface="Arial" pitchFamily="34" charset="0"/>
              </a:rPr>
              <a:t>propios y </a:t>
            </a:r>
            <a:r>
              <a:rPr lang="es-ES" sz="2800" dirty="0">
                <a:latin typeface="Arial" pitchFamily="34" charset="0"/>
                <a:cs typeface="Arial" pitchFamily="34" charset="0"/>
              </a:rPr>
              <a:t>por lo tanto, la independencia en la </a:t>
            </a:r>
            <a:r>
              <a:rPr lang="es-ES" sz="2800" dirty="0" smtClean="0">
                <a:latin typeface="Arial" pitchFamily="34" charset="0"/>
                <a:cs typeface="Arial" pitchFamily="34" charset="0"/>
              </a:rPr>
              <a:t>satisfacción de </a:t>
            </a:r>
            <a:r>
              <a:rPr lang="es-ES" sz="2800" dirty="0">
                <a:latin typeface="Arial" pitchFamily="34" charset="0"/>
                <a:cs typeface="Arial" pitchFamily="34" charset="0"/>
              </a:rPr>
              <a:t>las necesidades locales. </a:t>
            </a:r>
            <a:endParaRPr lang="es-ES" sz="2800" dirty="0" smtClean="0">
              <a:latin typeface="Arial" pitchFamily="34" charset="0"/>
              <a:cs typeface="Arial" pitchFamily="34" charset="0"/>
            </a:endParaRPr>
          </a:p>
          <a:p>
            <a:pPr marL="0" indent="0" algn="ctr">
              <a:buNone/>
            </a:pPr>
            <a:endParaRPr lang="es-ES" sz="2800" dirty="0" smtClean="0">
              <a:latin typeface="Arial" pitchFamily="34" charset="0"/>
              <a:cs typeface="Arial" pitchFamily="34" charset="0"/>
            </a:endParaRPr>
          </a:p>
        </p:txBody>
      </p:sp>
      <p:sp>
        <p:nvSpPr>
          <p:cNvPr id="4" name="3 Marcador de número de diapositiva"/>
          <p:cNvSpPr>
            <a:spLocks noGrp="1"/>
          </p:cNvSpPr>
          <p:nvPr>
            <p:ph type="sldNum" sz="quarter" idx="12"/>
          </p:nvPr>
        </p:nvSpPr>
        <p:spPr/>
        <p:txBody>
          <a:bodyPr/>
          <a:lstStyle/>
          <a:p>
            <a:pPr>
              <a:defRPr/>
            </a:pPr>
            <a:fld id="{7E402D5A-AF22-4B6F-90A7-0AB8118869FC}" type="slidenum">
              <a:rPr lang="es-ES" smtClean="0"/>
              <a:pPr>
                <a:defRPr/>
              </a:pPr>
              <a:t>10</a:t>
            </a:fld>
            <a:endParaRPr lang="es-ES"/>
          </a:p>
        </p:txBody>
      </p:sp>
      <p:sp>
        <p:nvSpPr>
          <p:cNvPr id="2" name="1 Rectángulo"/>
          <p:cNvSpPr/>
          <p:nvPr/>
        </p:nvSpPr>
        <p:spPr>
          <a:xfrm>
            <a:off x="467544" y="2986561"/>
            <a:ext cx="8136904" cy="1815882"/>
          </a:xfrm>
          <a:prstGeom prst="rect">
            <a:avLst/>
          </a:prstGeom>
          <a:ln w="76200">
            <a:noFill/>
          </a:ln>
          <a:effectLst>
            <a:glow rad="228600">
              <a:schemeClr val="accent6">
                <a:satMod val="175000"/>
                <a:alpha val="40000"/>
              </a:schemeClr>
            </a:glow>
          </a:effectLst>
        </p:spPr>
        <p:txBody>
          <a:bodyPr wrap="square">
            <a:spAutoFit/>
          </a:bodyPr>
          <a:lstStyle/>
          <a:p>
            <a:pPr algn="ctr" eaLnBrk="0" hangingPunct="0">
              <a:spcBef>
                <a:spcPct val="20000"/>
              </a:spcBef>
            </a:pPr>
            <a:r>
              <a:rPr lang="es-ES" sz="2800" dirty="0">
                <a:solidFill>
                  <a:prstClr val="black"/>
                </a:solidFill>
                <a:latin typeface="Arial" pitchFamily="34" charset="0"/>
                <a:cs typeface="Arial" pitchFamily="34" charset="0"/>
              </a:rPr>
              <a:t>Una red eléctrica local, ya sea mini o micro-red, puede formar parte de una red mayor, </a:t>
            </a:r>
            <a:r>
              <a:rPr lang="es-ES" sz="2800" dirty="0" smtClean="0">
                <a:solidFill>
                  <a:prstClr val="black"/>
                </a:solidFill>
                <a:latin typeface="Arial" pitchFamily="34" charset="0"/>
                <a:cs typeface="Arial" pitchFamily="34" charset="0"/>
              </a:rPr>
              <a:t>siempre y cuando pueda </a:t>
            </a:r>
            <a:r>
              <a:rPr lang="es-ES" sz="2800" dirty="0">
                <a:solidFill>
                  <a:prstClr val="black"/>
                </a:solidFill>
                <a:latin typeface="Arial" pitchFamily="34" charset="0"/>
                <a:cs typeface="Arial" pitchFamily="34" charset="0"/>
              </a:rPr>
              <a:t>también trabajar aislada en caso de necesidad.</a:t>
            </a:r>
          </a:p>
        </p:txBody>
      </p:sp>
      <p:sp>
        <p:nvSpPr>
          <p:cNvPr id="5" name="4 Rectángulo"/>
          <p:cNvSpPr/>
          <p:nvPr/>
        </p:nvSpPr>
        <p:spPr>
          <a:xfrm>
            <a:off x="488232" y="5193320"/>
            <a:ext cx="8136000" cy="1116000"/>
          </a:xfrm>
          <a:prstGeom prst="rect">
            <a:avLst/>
          </a:prstGeom>
          <a:ln w="76200">
            <a:noFill/>
          </a:ln>
          <a:effectLst>
            <a:glow rad="228600">
              <a:schemeClr val="accent1">
                <a:satMod val="175000"/>
                <a:alpha val="40000"/>
              </a:schemeClr>
            </a:glow>
          </a:effectLst>
        </p:spPr>
        <p:txBody>
          <a:bodyPr wrap="square">
            <a:spAutoFit/>
          </a:bodyPr>
          <a:lstStyle/>
          <a:p>
            <a:pPr algn="ctr" eaLnBrk="0" hangingPunct="0">
              <a:spcBef>
                <a:spcPct val="20000"/>
              </a:spcBef>
            </a:pPr>
            <a:r>
              <a:rPr lang="es-ES" sz="2800" dirty="0" smtClean="0">
                <a:ln>
                  <a:solidFill>
                    <a:sysClr val="windowText" lastClr="000000"/>
                  </a:solidFill>
                </a:ln>
                <a:solidFill>
                  <a:prstClr val="black"/>
                </a:solidFill>
                <a:latin typeface="Arial" pitchFamily="34" charset="0"/>
                <a:cs typeface="Arial" pitchFamily="34" charset="0"/>
              </a:rPr>
              <a:t>    Esto es posible solamente si la energía acumulada que tiene la red se lo permite.</a:t>
            </a:r>
            <a:endParaRPr lang="es-ES" sz="2800" dirty="0">
              <a:ln>
                <a:solidFill>
                  <a:sysClr val="windowText" lastClr="000000"/>
                </a:solidFill>
              </a:ln>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846754101"/>
      </p:ext>
    </p:extLst>
  </p:cSld>
  <p:clrMapOvr>
    <a:masterClrMapping/>
  </p:clrMapOvr>
  <mc:AlternateContent xmlns:mc="http://schemas.openxmlformats.org/markup-compatibility/2006" xmlns:p14="http://schemas.microsoft.com/office/powerpoint/2010/main">
    <mc:Choice Requires="p14">
      <p:transition spd="slow" p14:dur="2000" advTm="31279"/>
    </mc:Choice>
    <mc:Fallback xmlns="">
      <p:transition spd="slow" advTm="31279"/>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36713"/>
            <a:ext cx="8208000" cy="2736303"/>
          </a:xfrm>
          <a:ln w="76200">
            <a:noFill/>
          </a:ln>
        </p:spPr>
        <p:txBody>
          <a:bodyPr/>
          <a:lstStyle/>
          <a:p>
            <a:pPr marL="0" indent="0" algn="ctr">
              <a:buNone/>
            </a:pPr>
            <a:r>
              <a:rPr lang="es-ES" sz="2800" dirty="0" smtClean="0">
                <a:latin typeface="Arial" pitchFamily="34" charset="0"/>
                <a:cs typeface="Arial" pitchFamily="34" charset="0"/>
              </a:rPr>
              <a:t>Pero </a:t>
            </a:r>
            <a:r>
              <a:rPr lang="es-ES" sz="2800" dirty="0">
                <a:latin typeface="Arial" pitchFamily="34" charset="0"/>
                <a:cs typeface="Arial" pitchFamily="34" charset="0"/>
              </a:rPr>
              <a:t>la mayor ventaja es la </a:t>
            </a:r>
            <a:r>
              <a:rPr lang="es-ES" sz="2800" dirty="0" smtClean="0">
                <a:latin typeface="Arial" pitchFamily="34" charset="0"/>
                <a:cs typeface="Arial" pitchFamily="34" charset="0"/>
              </a:rPr>
              <a:t>seguridad de tener energía y principalmente electricidad </a:t>
            </a:r>
            <a:r>
              <a:rPr lang="es-ES" sz="2800" dirty="0">
                <a:latin typeface="Arial" pitchFamily="34" charset="0"/>
                <a:cs typeface="Arial" pitchFamily="34" charset="0"/>
              </a:rPr>
              <a:t>en cualquier momento, </a:t>
            </a:r>
            <a:r>
              <a:rPr lang="es-ES" sz="2800" dirty="0" smtClean="0">
                <a:latin typeface="Arial" pitchFamily="34" charset="0"/>
                <a:cs typeface="Arial" pitchFamily="34" charset="0"/>
              </a:rPr>
              <a:t>tanto </a:t>
            </a:r>
            <a:r>
              <a:rPr lang="es-ES" sz="2800" dirty="0">
                <a:latin typeface="Arial" pitchFamily="34" charset="0"/>
                <a:cs typeface="Arial" pitchFamily="34" charset="0"/>
              </a:rPr>
              <a:t>en los desastres naturales causados por terremotos o </a:t>
            </a:r>
            <a:r>
              <a:rPr lang="es-ES" sz="2800" dirty="0" smtClean="0">
                <a:latin typeface="Arial" pitchFamily="34" charset="0"/>
                <a:cs typeface="Arial" pitchFamily="34" charset="0"/>
              </a:rPr>
              <a:t>ciclones como en </a:t>
            </a:r>
            <a:r>
              <a:rPr lang="es-ES" sz="2800" dirty="0">
                <a:latin typeface="Arial" pitchFamily="34" charset="0"/>
                <a:cs typeface="Arial" pitchFamily="34" charset="0"/>
              </a:rPr>
              <a:t>los ataques </a:t>
            </a:r>
            <a:r>
              <a:rPr lang="es-ES" sz="2800" dirty="0" smtClean="0">
                <a:latin typeface="Arial" pitchFamily="34" charset="0"/>
                <a:cs typeface="Arial" pitchFamily="34" charset="0"/>
              </a:rPr>
              <a:t>terroristas ocasionados por los enemigos de los pueblos. </a:t>
            </a:r>
          </a:p>
          <a:p>
            <a:endParaRPr lang="es-ES" sz="2800" dirty="0">
              <a:latin typeface="Arial" pitchFamily="34" charset="0"/>
              <a:cs typeface="Arial" pitchFamily="34" charset="0"/>
            </a:endParaRPr>
          </a:p>
        </p:txBody>
      </p:sp>
      <p:sp>
        <p:nvSpPr>
          <p:cNvPr id="4" name="3 Marcador de número de diapositiva"/>
          <p:cNvSpPr>
            <a:spLocks noGrp="1"/>
          </p:cNvSpPr>
          <p:nvPr>
            <p:ph type="sldNum" sz="quarter" idx="12"/>
          </p:nvPr>
        </p:nvSpPr>
        <p:spPr/>
        <p:txBody>
          <a:bodyPr/>
          <a:lstStyle/>
          <a:p>
            <a:pPr>
              <a:defRPr/>
            </a:pPr>
            <a:fld id="{7E402D5A-AF22-4B6F-90A7-0AB8118869FC}" type="slidenum">
              <a:rPr lang="es-ES" smtClean="0"/>
              <a:pPr>
                <a:defRPr/>
              </a:pPr>
              <a:t>11</a:t>
            </a:fld>
            <a:endParaRPr lang="es-ES"/>
          </a:p>
        </p:txBody>
      </p:sp>
      <p:sp>
        <p:nvSpPr>
          <p:cNvPr id="2" name="1 Rectángulo"/>
          <p:cNvSpPr/>
          <p:nvPr/>
        </p:nvSpPr>
        <p:spPr>
          <a:xfrm>
            <a:off x="467544" y="3789040"/>
            <a:ext cx="8208912" cy="2246769"/>
          </a:xfrm>
          <a:prstGeom prst="rect">
            <a:avLst/>
          </a:prstGeom>
          <a:ln w="76200">
            <a:noFill/>
          </a:ln>
        </p:spPr>
        <p:txBody>
          <a:bodyPr wrap="square">
            <a:spAutoFit/>
          </a:bodyPr>
          <a:lstStyle/>
          <a:p>
            <a:pPr algn="ctr" eaLnBrk="0" hangingPunct="0">
              <a:spcBef>
                <a:spcPct val="20000"/>
              </a:spcBef>
            </a:pPr>
            <a:r>
              <a:rPr lang="es-ES" sz="2800" dirty="0">
                <a:solidFill>
                  <a:prstClr val="black"/>
                </a:solidFill>
                <a:latin typeface="Arial" pitchFamily="34" charset="0"/>
                <a:cs typeface="Arial" pitchFamily="34" charset="0"/>
              </a:rPr>
              <a:t>Un sistema energético constituido por redes eléctricas locales es el de mayor resiliencia energética posible y mientras las redes sean más </a:t>
            </a:r>
            <a:r>
              <a:rPr lang="es-ES" sz="2800" dirty="0" smtClean="0">
                <a:solidFill>
                  <a:prstClr val="black"/>
                </a:solidFill>
                <a:latin typeface="Arial" pitchFamily="34" charset="0"/>
                <a:cs typeface="Arial" pitchFamily="34" charset="0"/>
              </a:rPr>
              <a:t>pequeñas</a:t>
            </a:r>
            <a:r>
              <a:rPr lang="es-ES" sz="2800" dirty="0">
                <a:solidFill>
                  <a:prstClr val="black"/>
                </a:solidFill>
                <a:latin typeface="Arial" pitchFamily="34" charset="0"/>
                <a:cs typeface="Arial" pitchFamily="34" charset="0"/>
              </a:rPr>
              <a:t>, la resiliencia es </a:t>
            </a:r>
            <a:r>
              <a:rPr lang="es-ES" sz="2800" dirty="0" smtClean="0">
                <a:solidFill>
                  <a:prstClr val="black"/>
                </a:solidFill>
                <a:latin typeface="Arial" pitchFamily="34" charset="0"/>
                <a:cs typeface="Arial" pitchFamily="34" charset="0"/>
              </a:rPr>
              <a:t>mayor, o sea, serán menores los apagones.</a:t>
            </a:r>
            <a:endParaRPr lang="es-ES" sz="28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539188130"/>
      </p:ext>
    </p:extLst>
  </p:cSld>
  <p:clrMapOvr>
    <a:masterClrMapping/>
  </p:clrMapOvr>
  <mc:AlternateContent xmlns:mc="http://schemas.openxmlformats.org/markup-compatibility/2006" xmlns:p14="http://schemas.microsoft.com/office/powerpoint/2010/main">
    <mc:Choice Requires="p14">
      <p:transition spd="slow" p14:dur="2000" advTm="32543"/>
    </mc:Choice>
    <mc:Fallback xmlns="">
      <p:transition spd="slow" advTm="32543"/>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6027" y="399330"/>
            <a:ext cx="8280000" cy="1570186"/>
          </a:xfrm>
          <a:ln>
            <a:noFill/>
          </a:ln>
        </p:spPr>
        <p:style>
          <a:lnRef idx="2">
            <a:schemeClr val="accent6"/>
          </a:lnRef>
          <a:fillRef idx="1">
            <a:schemeClr val="lt1"/>
          </a:fillRef>
          <a:effectRef idx="0">
            <a:schemeClr val="accent6"/>
          </a:effectRef>
          <a:fontRef idx="minor">
            <a:schemeClr val="dk1"/>
          </a:fontRef>
        </p:style>
        <p:txBody>
          <a:bodyPr/>
          <a:lstStyle/>
          <a:p>
            <a:r>
              <a:rPr lang="es-ES" dirty="0" smtClean="0"/>
              <a:t>LA RED ENERGÉTICA LOCAL DEL DESARROLLO SOSTENIBLE</a:t>
            </a:r>
            <a:endParaRPr lang="es-ES" dirty="0"/>
          </a:p>
        </p:txBody>
      </p:sp>
      <p:sp>
        <p:nvSpPr>
          <p:cNvPr id="3" name="2 Marcador de contenido"/>
          <p:cNvSpPr>
            <a:spLocks noGrp="1"/>
          </p:cNvSpPr>
          <p:nvPr>
            <p:ph idx="1"/>
          </p:nvPr>
        </p:nvSpPr>
        <p:spPr>
          <a:xfrm>
            <a:off x="454819" y="2081630"/>
            <a:ext cx="8229600" cy="2664296"/>
          </a:xfrm>
        </p:spPr>
        <p:txBody>
          <a:bodyPr/>
          <a:lstStyle/>
          <a:p>
            <a:pPr marL="0" indent="0" algn="ctr">
              <a:buNone/>
            </a:pPr>
            <a:r>
              <a:rPr lang="es-ES" sz="2800" dirty="0" smtClean="0">
                <a:latin typeface="Arial" pitchFamily="34" charset="0"/>
                <a:cs typeface="Arial" pitchFamily="34" charset="0"/>
              </a:rPr>
              <a:t>Para que una red energética local garantice el desarrollo sostenible debe basarse en el uso de las fuentes locales de energía y no tener que depender de fuentes externas.</a:t>
            </a:r>
          </a:p>
          <a:p>
            <a:pPr marL="0" indent="0" algn="ctr">
              <a:lnSpc>
                <a:spcPct val="200000"/>
              </a:lnSpc>
              <a:buNone/>
            </a:pPr>
            <a:r>
              <a:rPr lang="es-ES" sz="2800" dirty="0" smtClean="0">
                <a:latin typeface="Arial" pitchFamily="34" charset="0"/>
                <a:cs typeface="Arial" pitchFamily="34" charset="0"/>
              </a:rPr>
              <a:t>Esta premisa es totalmente necesaria. </a:t>
            </a:r>
            <a:endParaRPr lang="es-ES" sz="2800" dirty="0">
              <a:latin typeface="Arial" pitchFamily="34" charset="0"/>
              <a:cs typeface="Arial" pitchFamily="34" charset="0"/>
            </a:endParaRPr>
          </a:p>
        </p:txBody>
      </p:sp>
      <p:sp>
        <p:nvSpPr>
          <p:cNvPr id="4" name="3 Marcador de número de diapositiva"/>
          <p:cNvSpPr>
            <a:spLocks noGrp="1"/>
          </p:cNvSpPr>
          <p:nvPr>
            <p:ph type="sldNum" sz="quarter" idx="12"/>
          </p:nvPr>
        </p:nvSpPr>
        <p:spPr/>
        <p:txBody>
          <a:bodyPr/>
          <a:lstStyle/>
          <a:p>
            <a:pPr>
              <a:defRPr/>
            </a:pPr>
            <a:fld id="{7E402D5A-AF22-4B6F-90A7-0AB8118869FC}" type="slidenum">
              <a:rPr lang="es-ES" smtClean="0"/>
              <a:pPr>
                <a:defRPr/>
              </a:pPr>
              <a:t>12</a:t>
            </a:fld>
            <a:endParaRPr lang="es-ES"/>
          </a:p>
        </p:txBody>
      </p:sp>
      <p:sp>
        <p:nvSpPr>
          <p:cNvPr id="7" name="1 Título"/>
          <p:cNvSpPr txBox="1">
            <a:spLocks/>
          </p:cNvSpPr>
          <p:nvPr/>
        </p:nvSpPr>
        <p:spPr bwMode="auto">
          <a:xfrm>
            <a:off x="416318" y="4865973"/>
            <a:ext cx="8280000" cy="1570186"/>
          </a:xfrm>
          <a:prstGeom prst="rect">
            <a:avLst/>
          </a:prstGeom>
          <a:ln>
            <a:noFill/>
          </a:ln>
          <a:extLst/>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s-ES" dirty="0" smtClean="0"/>
              <a:t>PERO ¿SERÁN SUFICIENTES LAS FUENTES LOCALES DE ENERGÍA?</a:t>
            </a:r>
            <a:endParaRPr lang="es-ES" dirty="0"/>
          </a:p>
        </p:txBody>
      </p:sp>
    </p:spTree>
    <p:extLst>
      <p:ext uri="{BB962C8B-B14F-4D97-AF65-F5344CB8AC3E}">
        <p14:creationId xmlns:p14="http://schemas.microsoft.com/office/powerpoint/2010/main" val="1410746255"/>
      </p:ext>
    </p:extLst>
  </p:cSld>
  <p:clrMapOvr>
    <a:masterClrMapping/>
  </p:clrMapOvr>
  <mc:AlternateContent xmlns:mc="http://schemas.openxmlformats.org/markup-compatibility/2006" xmlns:p14="http://schemas.microsoft.com/office/powerpoint/2010/main">
    <mc:Choice Requires="p14">
      <p:transition spd="slow" p14:dur="2000" advTm="19825"/>
    </mc:Choice>
    <mc:Fallback xmlns="">
      <p:transition spd="slow" advTm="19825"/>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6632"/>
            <a:ext cx="8136904" cy="1368152"/>
          </a:xfrm>
          <a:ln>
            <a:noFill/>
          </a:ln>
        </p:spPr>
        <p:style>
          <a:lnRef idx="2">
            <a:schemeClr val="accent6"/>
          </a:lnRef>
          <a:fillRef idx="1">
            <a:schemeClr val="lt1"/>
          </a:fillRef>
          <a:effectRef idx="0">
            <a:schemeClr val="accent6"/>
          </a:effectRef>
          <a:fontRef idx="minor">
            <a:schemeClr val="dk1"/>
          </a:fontRef>
        </p:style>
        <p:txBody>
          <a:bodyPr/>
          <a:lstStyle/>
          <a:p>
            <a:r>
              <a:rPr lang="es-ES" dirty="0" smtClean="0"/>
              <a:t>LAS FUENTES ENERGÉTICAS LOCALES</a:t>
            </a:r>
            <a:endParaRPr lang="es-ES" dirty="0"/>
          </a:p>
        </p:txBody>
      </p:sp>
      <p:sp>
        <p:nvSpPr>
          <p:cNvPr id="3" name="2 Marcador de contenido"/>
          <p:cNvSpPr>
            <a:spLocks noGrp="1"/>
          </p:cNvSpPr>
          <p:nvPr>
            <p:ph idx="1"/>
          </p:nvPr>
        </p:nvSpPr>
        <p:spPr>
          <a:xfrm>
            <a:off x="457200" y="1772816"/>
            <a:ext cx="8229600" cy="4608512"/>
          </a:xfrm>
          <a:ln w="76200">
            <a:noFill/>
          </a:ln>
        </p:spPr>
        <p:txBody>
          <a:bodyPr/>
          <a:lstStyle/>
          <a:p>
            <a:pPr marL="0" indent="0" algn="ctr">
              <a:buNone/>
            </a:pPr>
            <a:r>
              <a:rPr lang="es-ES" sz="2800" dirty="0" smtClean="0">
                <a:latin typeface="Arial" pitchFamily="34" charset="0"/>
                <a:cs typeface="Arial" pitchFamily="34" charset="0"/>
              </a:rPr>
              <a:t>En cualquier lugar donde haya población, se pueden encontrar residuos combustibles y  biodegradables, agua en movimiento o con diferencia de alturas, viento, radiación solar y otros recursos que pueden considerarse </a:t>
            </a:r>
          </a:p>
          <a:p>
            <a:pPr marL="0" indent="0" algn="ctr">
              <a:buNone/>
            </a:pPr>
            <a:r>
              <a:rPr lang="es-ES" sz="2800" dirty="0" smtClean="0">
                <a:latin typeface="Arial" pitchFamily="34" charset="0"/>
                <a:cs typeface="Arial" pitchFamily="34" charset="0"/>
              </a:rPr>
              <a:t>FUENTES RENOVABLES DE ENERGÍA</a:t>
            </a:r>
          </a:p>
          <a:p>
            <a:pPr marL="0" indent="0" algn="ctr">
              <a:buNone/>
            </a:pPr>
            <a:r>
              <a:rPr lang="es-ES" sz="2800" dirty="0" smtClean="0">
                <a:latin typeface="Arial" pitchFamily="34" charset="0"/>
                <a:cs typeface="Arial" pitchFamily="34" charset="0"/>
              </a:rPr>
              <a:t>Pero lo principal es que en cualquier lugar, las fuentes renovables de energía económicamente utilizables, son mucho mayores que las necesidades energéticas del lugar.</a:t>
            </a:r>
            <a:endParaRPr lang="es-ES" sz="2800" dirty="0">
              <a:latin typeface="Arial" pitchFamily="34" charset="0"/>
              <a:cs typeface="Arial" pitchFamily="34" charset="0"/>
            </a:endParaRPr>
          </a:p>
        </p:txBody>
      </p:sp>
      <p:sp>
        <p:nvSpPr>
          <p:cNvPr id="4" name="3 Marcador de número de diapositiva"/>
          <p:cNvSpPr>
            <a:spLocks noGrp="1"/>
          </p:cNvSpPr>
          <p:nvPr>
            <p:ph type="sldNum" sz="quarter" idx="12"/>
          </p:nvPr>
        </p:nvSpPr>
        <p:spPr/>
        <p:txBody>
          <a:bodyPr/>
          <a:lstStyle/>
          <a:p>
            <a:pPr>
              <a:defRPr/>
            </a:pPr>
            <a:fld id="{7E402D5A-AF22-4B6F-90A7-0AB8118869FC}" type="slidenum">
              <a:rPr lang="es-ES" smtClean="0"/>
              <a:pPr>
                <a:defRPr/>
              </a:pPr>
              <a:t>13</a:t>
            </a:fld>
            <a:endParaRPr lang="es-ES"/>
          </a:p>
        </p:txBody>
      </p:sp>
    </p:spTree>
    <p:extLst>
      <p:ext uri="{BB962C8B-B14F-4D97-AF65-F5344CB8AC3E}">
        <p14:creationId xmlns:p14="http://schemas.microsoft.com/office/powerpoint/2010/main" val="3776654600"/>
      </p:ext>
    </p:extLst>
  </p:cSld>
  <p:clrMapOvr>
    <a:masterClrMapping/>
  </p:clrMapOvr>
  <mc:AlternateContent xmlns:mc="http://schemas.openxmlformats.org/markup-compatibility/2006" xmlns:p14="http://schemas.microsoft.com/office/powerpoint/2010/main">
    <mc:Choice Requires="p14">
      <p:transition spd="slow" p14:dur="2000" advTm="37655"/>
    </mc:Choice>
    <mc:Fallback xmlns="">
      <p:transition spd="slow" advTm="37655"/>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Marcador de contenido"/>
          <p:cNvSpPr txBox="1">
            <a:spLocks/>
          </p:cNvSpPr>
          <p:nvPr/>
        </p:nvSpPr>
        <p:spPr bwMode="auto">
          <a:xfrm>
            <a:off x="457200" y="1556792"/>
            <a:ext cx="8280000" cy="5040560"/>
          </a:xfrm>
          <a:prstGeom prst="rect">
            <a:avLst/>
          </a:prstGeom>
          <a:noFill/>
          <a:ln w="127000">
            <a:noFill/>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defRPr/>
            </a:pPr>
            <a:endParaRPr lang="es-ES" sz="2800" dirty="0" smtClean="0">
              <a:solidFill>
                <a:prstClr val="black"/>
              </a:solidFill>
              <a:latin typeface="Arial" pitchFamily="34" charset="0"/>
              <a:cs typeface="Arial" pitchFamily="34" charset="0"/>
            </a:endParaRPr>
          </a:p>
          <a:p>
            <a:pPr marL="0" indent="0" algn="ctr">
              <a:buNone/>
              <a:defRPr/>
            </a:pPr>
            <a:r>
              <a:rPr lang="es-ES" sz="2800" dirty="0" smtClean="0">
                <a:solidFill>
                  <a:prstClr val="black"/>
                </a:solidFill>
                <a:latin typeface="Arial" pitchFamily="34" charset="0"/>
                <a:cs typeface="Arial" pitchFamily="34" charset="0"/>
              </a:rPr>
              <a:t>El sol es el origen de </a:t>
            </a:r>
            <a:r>
              <a:rPr lang="es-ES" sz="2800" dirty="0">
                <a:solidFill>
                  <a:prstClr val="black"/>
                </a:solidFill>
                <a:latin typeface="Arial" pitchFamily="34" charset="0"/>
                <a:cs typeface="Arial" pitchFamily="34" charset="0"/>
              </a:rPr>
              <a:t>las fuentes renovables de </a:t>
            </a:r>
            <a:r>
              <a:rPr lang="es-ES" sz="2800" dirty="0" smtClean="0">
                <a:solidFill>
                  <a:prstClr val="black"/>
                </a:solidFill>
                <a:latin typeface="Arial" pitchFamily="34" charset="0"/>
                <a:cs typeface="Arial" pitchFamily="34" charset="0"/>
              </a:rPr>
              <a:t>energía.</a:t>
            </a:r>
          </a:p>
          <a:p>
            <a:pPr marL="0" indent="0" algn="ctr">
              <a:buNone/>
              <a:defRPr/>
            </a:pPr>
            <a:r>
              <a:rPr lang="es-ES" sz="2800" dirty="0" smtClean="0">
                <a:solidFill>
                  <a:prstClr val="black"/>
                </a:solidFill>
                <a:latin typeface="Arial" pitchFamily="34" charset="0"/>
                <a:cs typeface="Arial" pitchFamily="34" charset="0"/>
              </a:rPr>
              <a:t> </a:t>
            </a:r>
          </a:p>
          <a:p>
            <a:pPr marL="0" indent="0" algn="ctr">
              <a:buNone/>
              <a:defRPr/>
            </a:pPr>
            <a:r>
              <a:rPr lang="es-ES" sz="2800" dirty="0" smtClean="0">
                <a:solidFill>
                  <a:prstClr val="black"/>
                </a:solidFill>
                <a:latin typeface="Arial" pitchFamily="34" charset="0"/>
                <a:cs typeface="Arial" pitchFamily="34" charset="0"/>
              </a:rPr>
              <a:t>En </a:t>
            </a:r>
            <a:r>
              <a:rPr lang="es-ES" sz="2800" dirty="0">
                <a:solidFill>
                  <a:prstClr val="black"/>
                </a:solidFill>
                <a:latin typeface="Arial" pitchFamily="34" charset="0"/>
                <a:cs typeface="Arial" pitchFamily="34" charset="0"/>
              </a:rPr>
              <a:t>el territorio cubano, con </a:t>
            </a:r>
            <a:r>
              <a:rPr lang="es-ES" sz="2800" dirty="0" smtClean="0">
                <a:solidFill>
                  <a:prstClr val="black"/>
                </a:solidFill>
                <a:latin typeface="Arial" pitchFamily="34" charset="0"/>
                <a:cs typeface="Arial" pitchFamily="34" charset="0"/>
              </a:rPr>
              <a:t>casi 111</a:t>
            </a:r>
            <a:r>
              <a:rPr lang="es-ES" sz="2800" dirty="0">
                <a:solidFill>
                  <a:prstClr val="black"/>
                </a:solidFill>
                <a:latin typeface="Arial" pitchFamily="34" charset="0"/>
                <a:cs typeface="Arial" pitchFamily="34" charset="0"/>
              </a:rPr>
              <a:t> mil km</a:t>
            </a:r>
            <a:r>
              <a:rPr lang="es-ES" sz="2800" baseline="30000" dirty="0">
                <a:solidFill>
                  <a:prstClr val="black"/>
                </a:solidFill>
                <a:latin typeface="Arial" pitchFamily="34" charset="0"/>
                <a:cs typeface="Arial" pitchFamily="34" charset="0"/>
              </a:rPr>
              <a:t>2</a:t>
            </a:r>
            <a:r>
              <a:rPr lang="es-ES" sz="2800" dirty="0">
                <a:solidFill>
                  <a:prstClr val="black"/>
                </a:solidFill>
                <a:latin typeface="Arial" pitchFamily="34" charset="0"/>
                <a:cs typeface="Arial" pitchFamily="34" charset="0"/>
              </a:rPr>
              <a:t>, se recibe </a:t>
            </a:r>
            <a:r>
              <a:rPr lang="es-ES" sz="2800" dirty="0" smtClean="0">
                <a:solidFill>
                  <a:prstClr val="black"/>
                </a:solidFill>
                <a:latin typeface="Arial" pitchFamily="34" charset="0"/>
                <a:cs typeface="Arial" pitchFamily="34" charset="0"/>
              </a:rPr>
              <a:t>CADA DÍA una </a:t>
            </a:r>
            <a:r>
              <a:rPr lang="es-ES" sz="2800" dirty="0">
                <a:solidFill>
                  <a:prstClr val="black"/>
                </a:solidFill>
                <a:latin typeface="Arial" pitchFamily="34" charset="0"/>
                <a:cs typeface="Arial" pitchFamily="34" charset="0"/>
              </a:rPr>
              <a:t>radiación solar equivalente a la energía que pueden producir cincuenta millones de toneladas de </a:t>
            </a:r>
            <a:r>
              <a:rPr lang="es-ES" sz="2800" dirty="0" smtClean="0">
                <a:solidFill>
                  <a:prstClr val="black"/>
                </a:solidFill>
                <a:latin typeface="Arial" pitchFamily="34" charset="0"/>
                <a:cs typeface="Arial" pitchFamily="34" charset="0"/>
              </a:rPr>
              <a:t>petróleo, o sea, lo que consume el país en más de 5 años.</a:t>
            </a:r>
            <a:endParaRPr lang="es-ES" sz="2800" dirty="0">
              <a:solidFill>
                <a:prstClr val="black"/>
              </a:solidFill>
              <a:latin typeface="Arial" pitchFamily="34" charset="0"/>
              <a:cs typeface="Arial" pitchFamily="34" charset="0"/>
            </a:endParaRPr>
          </a:p>
          <a:p>
            <a:pPr algn="ctr">
              <a:defRPr/>
            </a:pPr>
            <a:endParaRPr lang="es-ES" sz="2800" dirty="0" smtClean="0">
              <a:solidFill>
                <a:prstClr val="black"/>
              </a:solidFill>
              <a:latin typeface="Arial" pitchFamily="34" charset="0"/>
              <a:cs typeface="Arial" pitchFamily="34" charset="0"/>
            </a:endParaRPr>
          </a:p>
          <a:p>
            <a:pPr algn="ctr">
              <a:defRPr/>
            </a:pPr>
            <a:endParaRPr lang="es-ES" sz="2800" dirty="0" smtClean="0">
              <a:solidFill>
                <a:prstClr val="black"/>
              </a:solidFill>
              <a:latin typeface="Arial" pitchFamily="34" charset="0"/>
              <a:cs typeface="Arial" pitchFamily="34" charset="0"/>
            </a:endParaRPr>
          </a:p>
        </p:txBody>
      </p:sp>
      <p:sp>
        <p:nvSpPr>
          <p:cNvPr id="4" name="1 Título"/>
          <p:cNvSpPr>
            <a:spLocks noGrp="1"/>
          </p:cNvSpPr>
          <p:nvPr>
            <p:ph type="title"/>
          </p:nvPr>
        </p:nvSpPr>
        <p:spPr>
          <a:xfrm>
            <a:off x="457200" y="125760"/>
            <a:ext cx="8280000" cy="1143000"/>
          </a:xfrm>
          <a:ln>
            <a:noFill/>
          </a:ln>
        </p:spPr>
        <p:style>
          <a:lnRef idx="2">
            <a:schemeClr val="accent6"/>
          </a:lnRef>
          <a:fillRef idx="1">
            <a:schemeClr val="lt1"/>
          </a:fillRef>
          <a:effectRef idx="0">
            <a:schemeClr val="accent6"/>
          </a:effectRef>
          <a:fontRef idx="minor">
            <a:schemeClr val="dk1"/>
          </a:fontRef>
        </p:style>
        <p:txBody>
          <a:bodyPr/>
          <a:lstStyle/>
          <a:p>
            <a:r>
              <a:rPr lang="es-ES" dirty="0" smtClean="0">
                <a:solidFill>
                  <a:schemeClr val="tx1"/>
                </a:solidFill>
              </a:rPr>
              <a:t>EL SOL Y LA RADIACIÓN SOLAR</a:t>
            </a:r>
            <a:endParaRPr lang="es-ES" dirty="0">
              <a:solidFill>
                <a:schemeClr val="tx1"/>
              </a:solidFill>
            </a:endParaRPr>
          </a:p>
        </p:txBody>
      </p:sp>
    </p:spTree>
    <p:extLst>
      <p:ext uri="{BB962C8B-B14F-4D97-AF65-F5344CB8AC3E}">
        <p14:creationId xmlns:p14="http://schemas.microsoft.com/office/powerpoint/2010/main" val="1838055059"/>
      </p:ext>
    </p:extLst>
  </p:cSld>
  <p:clrMapOvr>
    <a:masterClrMapping/>
  </p:clrMapOvr>
  <mc:AlternateContent xmlns:mc="http://schemas.openxmlformats.org/markup-compatibility/2006" xmlns:p14="http://schemas.microsoft.com/office/powerpoint/2010/main">
    <mc:Choice Requires="p14">
      <p:transition spd="slow" p14:dur="2000" advTm="35386"/>
    </mc:Choice>
    <mc:Fallback xmlns="">
      <p:transition spd="slow" advTm="35386"/>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3817" y="274638"/>
            <a:ext cx="8229600" cy="1143000"/>
          </a:xfrm>
          <a:ln>
            <a:noFill/>
          </a:ln>
        </p:spPr>
        <p:style>
          <a:lnRef idx="2">
            <a:schemeClr val="accent6"/>
          </a:lnRef>
          <a:fillRef idx="1">
            <a:schemeClr val="lt1"/>
          </a:fillRef>
          <a:effectRef idx="0">
            <a:schemeClr val="accent6"/>
          </a:effectRef>
          <a:fontRef idx="minor">
            <a:schemeClr val="dk1"/>
          </a:fontRef>
        </p:style>
        <p:txBody>
          <a:bodyPr/>
          <a:lstStyle/>
          <a:p>
            <a:r>
              <a:rPr lang="es-ES" dirty="0" smtClean="0">
                <a:solidFill>
                  <a:prstClr val="black"/>
                </a:solidFill>
                <a:latin typeface="Arial" panose="020B0604020202020204" pitchFamily="34" charset="0"/>
                <a:cs typeface="Arial" panose="020B0604020202020204" pitchFamily="34" charset="0"/>
              </a:rPr>
              <a:t>ESTO SIGNIFICA QUE: </a:t>
            </a:r>
            <a:endParaRPr lang="es-ES" dirty="0"/>
          </a:p>
        </p:txBody>
      </p:sp>
      <p:sp>
        <p:nvSpPr>
          <p:cNvPr id="3" name="2 Marcador de contenido"/>
          <p:cNvSpPr>
            <a:spLocks noGrp="1"/>
          </p:cNvSpPr>
          <p:nvPr>
            <p:ph idx="1"/>
          </p:nvPr>
        </p:nvSpPr>
        <p:spPr>
          <a:xfrm>
            <a:off x="385192" y="1600200"/>
            <a:ext cx="8363272" cy="4925144"/>
          </a:xfrm>
          <a:ln>
            <a:noFill/>
          </a:ln>
        </p:spPr>
        <p:style>
          <a:lnRef idx="2">
            <a:schemeClr val="accent6"/>
          </a:lnRef>
          <a:fillRef idx="1">
            <a:schemeClr val="lt1"/>
          </a:fillRef>
          <a:effectRef idx="0">
            <a:schemeClr val="accent6"/>
          </a:effectRef>
          <a:fontRef idx="minor">
            <a:schemeClr val="dk1"/>
          </a:fontRef>
        </p:style>
        <p:txBody>
          <a:bodyPr/>
          <a:lstStyle/>
          <a:p>
            <a:pPr marL="0" lvl="0" indent="0" algn="ctr" eaLnBrk="1" hangingPunct="1">
              <a:spcBef>
                <a:spcPct val="0"/>
              </a:spcBef>
              <a:buNone/>
              <a:defRPr/>
            </a:pPr>
            <a:r>
              <a:rPr lang="es-ES" sz="2800" dirty="0" smtClean="0">
                <a:solidFill>
                  <a:prstClr val="black"/>
                </a:solidFill>
                <a:latin typeface="Arial" panose="020B0604020202020204" pitchFamily="34" charset="0"/>
                <a:cs typeface="Arial" panose="020B0604020202020204" pitchFamily="34" charset="0"/>
              </a:rPr>
              <a:t>La energía </a:t>
            </a:r>
            <a:r>
              <a:rPr lang="es-ES" sz="2800" dirty="0">
                <a:solidFill>
                  <a:prstClr val="black"/>
                </a:solidFill>
                <a:latin typeface="Arial" panose="020B0604020202020204" pitchFamily="34" charset="0"/>
                <a:cs typeface="Arial" panose="020B0604020202020204" pitchFamily="34" charset="0"/>
              </a:rPr>
              <a:t>solar que recibe Cuba, </a:t>
            </a:r>
            <a:r>
              <a:rPr lang="es-ES" sz="2800" dirty="0" smtClean="0">
                <a:solidFill>
                  <a:prstClr val="black"/>
                </a:solidFill>
                <a:latin typeface="Arial" panose="020B0604020202020204" pitchFamily="34" charset="0"/>
                <a:cs typeface="Arial" panose="020B0604020202020204" pitchFamily="34" charset="0"/>
              </a:rPr>
              <a:t>equivale a 1800 veces el valor de la energía utilizada en los procesos artificiales tales como la producción de electricidad y el transporte. </a:t>
            </a:r>
          </a:p>
          <a:p>
            <a:pPr marL="0" lvl="0" indent="0" algn="ctr" eaLnBrk="1" hangingPunct="1">
              <a:spcBef>
                <a:spcPct val="0"/>
              </a:spcBef>
              <a:buNone/>
              <a:defRPr/>
            </a:pPr>
            <a:endParaRPr lang="es-ES" sz="2800" dirty="0">
              <a:solidFill>
                <a:prstClr val="black"/>
              </a:solidFill>
              <a:latin typeface="Calibri" pitchFamily="34" charset="0"/>
              <a:cs typeface="Arial" charset="0"/>
            </a:endParaRPr>
          </a:p>
          <a:p>
            <a:r>
              <a:rPr lang="es-ES" sz="2800" dirty="0" smtClean="0">
                <a:latin typeface="Arial" panose="020B0604020202020204" pitchFamily="34" charset="0"/>
                <a:cs typeface="Arial" panose="020B0604020202020204" pitchFamily="34" charset="0"/>
              </a:rPr>
              <a:t>Claro, una buena parte de esta energía se utiliza en los procesos naturales, como la iluminación diurna, la ventilación, la producción de alimentos y biomasa en general, el calentamiento ambiental y otras actividades que han permitido la vida en el planeta.</a:t>
            </a:r>
            <a:endParaRPr lang="es-ES" sz="2800" dirty="0">
              <a:latin typeface="Arial" panose="020B0604020202020204" pitchFamily="34" charset="0"/>
              <a:cs typeface="Arial" panose="020B0604020202020204" pitchFamily="34" charset="0"/>
            </a:endParaRPr>
          </a:p>
        </p:txBody>
      </p:sp>
      <p:sp>
        <p:nvSpPr>
          <p:cNvPr id="4" name="3 Marcador de número de diapositiva"/>
          <p:cNvSpPr>
            <a:spLocks noGrp="1"/>
          </p:cNvSpPr>
          <p:nvPr>
            <p:ph type="sldNum" sz="quarter" idx="12"/>
          </p:nvPr>
        </p:nvSpPr>
        <p:spPr/>
        <p:txBody>
          <a:bodyPr/>
          <a:lstStyle/>
          <a:p>
            <a:pPr>
              <a:defRPr/>
            </a:pPr>
            <a:fld id="{7E402D5A-AF22-4B6F-90A7-0AB8118869FC}" type="slidenum">
              <a:rPr lang="es-ES" smtClean="0"/>
              <a:pPr>
                <a:defRPr/>
              </a:pPr>
              <a:t>15</a:t>
            </a:fld>
            <a:endParaRPr lang="es-ES"/>
          </a:p>
        </p:txBody>
      </p:sp>
    </p:spTree>
    <p:extLst>
      <p:ext uri="{BB962C8B-B14F-4D97-AF65-F5344CB8AC3E}">
        <p14:creationId xmlns:p14="http://schemas.microsoft.com/office/powerpoint/2010/main" val="3338226335"/>
      </p:ext>
    </p:extLst>
  </p:cSld>
  <p:clrMapOvr>
    <a:masterClrMapping/>
  </p:clrMapOvr>
  <mc:AlternateContent xmlns:mc="http://schemas.openxmlformats.org/markup-compatibility/2006" xmlns:p14="http://schemas.microsoft.com/office/powerpoint/2010/main">
    <mc:Choice Requires="p14">
      <p:transition spd="slow" p14:dur="2000" advTm="35397"/>
    </mc:Choice>
    <mc:Fallback xmlns="">
      <p:transition spd="slow" advTm="35397"/>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47773" y="274638"/>
            <a:ext cx="8229600" cy="1143000"/>
          </a:xfrm>
          <a:ln>
            <a:noFill/>
          </a:ln>
        </p:spPr>
        <p:style>
          <a:lnRef idx="2">
            <a:schemeClr val="accent6"/>
          </a:lnRef>
          <a:fillRef idx="1">
            <a:schemeClr val="lt1"/>
          </a:fillRef>
          <a:effectRef idx="0">
            <a:schemeClr val="accent6"/>
          </a:effectRef>
          <a:fontRef idx="minor">
            <a:schemeClr val="dk1"/>
          </a:fontRef>
        </p:style>
        <p:txBody>
          <a:bodyPr/>
          <a:lstStyle/>
          <a:p>
            <a:r>
              <a:rPr lang="es-ES" dirty="0" smtClean="0"/>
              <a:t>ES UNA CANTIDAD INMENSA</a:t>
            </a:r>
            <a:endParaRPr lang="es-ES" dirty="0"/>
          </a:p>
        </p:txBody>
      </p:sp>
      <p:sp>
        <p:nvSpPr>
          <p:cNvPr id="3" name="2 Marcador de contenido"/>
          <p:cNvSpPr>
            <a:spLocks noGrp="1"/>
          </p:cNvSpPr>
          <p:nvPr>
            <p:ph idx="1"/>
          </p:nvPr>
        </p:nvSpPr>
        <p:spPr>
          <a:xfrm>
            <a:off x="462302" y="1844824"/>
            <a:ext cx="8229600" cy="4176464"/>
          </a:xfrm>
          <a:ln w="76200">
            <a:noFill/>
          </a:ln>
        </p:spPr>
        <p:txBody>
          <a:bodyPr/>
          <a:lstStyle/>
          <a:p>
            <a:pPr marL="0" lvl="0" indent="0" algn="ctr" eaLnBrk="1" hangingPunct="1">
              <a:spcBef>
                <a:spcPct val="0"/>
              </a:spcBef>
              <a:buNone/>
              <a:defRPr/>
            </a:pPr>
            <a:endParaRPr lang="es-ES" sz="2800" dirty="0" smtClean="0">
              <a:solidFill>
                <a:prstClr val="black"/>
              </a:solidFill>
              <a:latin typeface="Arial" panose="020B0604020202020204" pitchFamily="34" charset="0"/>
              <a:cs typeface="Arial" panose="020B0604020202020204" pitchFamily="34" charset="0"/>
            </a:endParaRPr>
          </a:p>
          <a:p>
            <a:pPr marL="0" lvl="0" indent="0" algn="ctr" eaLnBrk="1" hangingPunct="1">
              <a:spcBef>
                <a:spcPct val="0"/>
              </a:spcBef>
              <a:buNone/>
              <a:defRPr/>
            </a:pPr>
            <a:r>
              <a:rPr lang="es-ES" sz="2800" dirty="0" smtClean="0">
                <a:solidFill>
                  <a:prstClr val="black"/>
                </a:solidFill>
                <a:latin typeface="Arial" panose="020B0604020202020204" pitchFamily="34" charset="0"/>
                <a:cs typeface="Arial" panose="020B0604020202020204" pitchFamily="34" charset="0"/>
              </a:rPr>
              <a:t>Para darnos mejor cuenta de la radiación solar que tiene Cuba, una vivienda promedio recibe el </a:t>
            </a:r>
            <a:r>
              <a:rPr lang="es-ES" sz="2800" dirty="0">
                <a:solidFill>
                  <a:prstClr val="black"/>
                </a:solidFill>
                <a:latin typeface="Arial" panose="020B0604020202020204" pitchFamily="34" charset="0"/>
                <a:cs typeface="Arial" panose="020B0604020202020204" pitchFamily="34" charset="0"/>
              </a:rPr>
              <a:t>equivalente </a:t>
            </a:r>
            <a:r>
              <a:rPr lang="es-ES" sz="2800" dirty="0" smtClean="0">
                <a:solidFill>
                  <a:prstClr val="black"/>
                </a:solidFill>
                <a:latin typeface="Arial" panose="020B0604020202020204" pitchFamily="34" charset="0"/>
                <a:cs typeface="Arial" panose="020B0604020202020204" pitchFamily="34" charset="0"/>
              </a:rPr>
              <a:t>energético a su consumo eléctrico </a:t>
            </a:r>
          </a:p>
          <a:p>
            <a:pPr marL="0" lvl="0" indent="0" algn="ctr" eaLnBrk="1" hangingPunct="1">
              <a:spcBef>
                <a:spcPct val="0"/>
              </a:spcBef>
              <a:buNone/>
              <a:defRPr/>
            </a:pPr>
            <a:r>
              <a:rPr lang="es-ES" sz="2800" dirty="0" smtClean="0">
                <a:solidFill>
                  <a:prstClr val="black"/>
                </a:solidFill>
                <a:latin typeface="Arial" panose="020B0604020202020204" pitchFamily="34" charset="0"/>
                <a:cs typeface="Arial" panose="020B0604020202020204" pitchFamily="34" charset="0"/>
              </a:rPr>
              <a:t>en poco más de</a:t>
            </a:r>
          </a:p>
          <a:p>
            <a:pPr marL="0" lvl="0" indent="0" algn="ctr" eaLnBrk="1" hangingPunct="1">
              <a:spcBef>
                <a:spcPct val="0"/>
              </a:spcBef>
              <a:buNone/>
              <a:defRPr/>
            </a:pPr>
            <a:r>
              <a:rPr lang="es-ES" sz="2800" dirty="0" smtClean="0">
                <a:solidFill>
                  <a:prstClr val="black"/>
                </a:solidFill>
                <a:latin typeface="Arial" panose="020B0604020202020204" pitchFamily="34" charset="0"/>
                <a:cs typeface="Arial" panose="020B0604020202020204" pitchFamily="34" charset="0"/>
              </a:rPr>
              <a:t> </a:t>
            </a:r>
          </a:p>
          <a:p>
            <a:pPr marL="0" lvl="0" indent="0" algn="ctr" eaLnBrk="1" hangingPunct="1">
              <a:spcBef>
                <a:spcPct val="0"/>
              </a:spcBef>
              <a:buNone/>
              <a:defRPr/>
            </a:pPr>
            <a:r>
              <a:rPr lang="es-ES" sz="2800" b="1" u="sng" dirty="0" smtClean="0">
                <a:solidFill>
                  <a:prstClr val="black"/>
                </a:solidFill>
                <a:latin typeface="Arial" panose="020B0604020202020204" pitchFamily="34" charset="0"/>
                <a:cs typeface="Arial" panose="020B0604020202020204" pitchFamily="34" charset="0"/>
              </a:rPr>
              <a:t>1 metro cuadrado de su azotea</a:t>
            </a:r>
            <a:endParaRPr lang="es-ES" sz="2800" dirty="0">
              <a:solidFill>
                <a:prstClr val="black"/>
              </a:solidFill>
              <a:latin typeface="Arial" panose="020B0604020202020204" pitchFamily="34" charset="0"/>
              <a:cs typeface="Arial" panose="020B0604020202020204" pitchFamily="34" charset="0"/>
            </a:endParaRPr>
          </a:p>
          <a:p>
            <a:endParaRPr lang="es-ES" dirty="0">
              <a:latin typeface="Arial" panose="020B0604020202020204" pitchFamily="34" charset="0"/>
              <a:cs typeface="Arial" panose="020B0604020202020204" pitchFamily="34" charset="0"/>
            </a:endParaRPr>
          </a:p>
        </p:txBody>
      </p:sp>
      <p:sp>
        <p:nvSpPr>
          <p:cNvPr id="4" name="3 Marcador de número de diapositiva"/>
          <p:cNvSpPr>
            <a:spLocks noGrp="1"/>
          </p:cNvSpPr>
          <p:nvPr>
            <p:ph type="sldNum" sz="quarter" idx="12"/>
          </p:nvPr>
        </p:nvSpPr>
        <p:spPr/>
        <p:txBody>
          <a:bodyPr/>
          <a:lstStyle/>
          <a:p>
            <a:pPr>
              <a:defRPr/>
            </a:pPr>
            <a:fld id="{7E402D5A-AF22-4B6F-90A7-0AB8118869FC}" type="slidenum">
              <a:rPr lang="es-ES" smtClean="0"/>
              <a:pPr>
                <a:defRPr/>
              </a:pPr>
              <a:t>16</a:t>
            </a:fld>
            <a:endParaRPr lang="es-ES"/>
          </a:p>
        </p:txBody>
      </p:sp>
    </p:spTree>
    <p:extLst>
      <p:ext uri="{BB962C8B-B14F-4D97-AF65-F5344CB8AC3E}">
        <p14:creationId xmlns:p14="http://schemas.microsoft.com/office/powerpoint/2010/main" val="115528043"/>
      </p:ext>
    </p:extLst>
  </p:cSld>
  <p:clrMapOvr>
    <a:masterClrMapping/>
  </p:clrMapOvr>
  <mc:AlternateContent xmlns:mc="http://schemas.openxmlformats.org/markup-compatibility/2006" xmlns:p14="http://schemas.microsoft.com/office/powerpoint/2010/main">
    <mc:Choice Requires="p14">
      <p:transition spd="slow" p14:dur="2000" advTm="19903"/>
    </mc:Choice>
    <mc:Fallback xmlns="">
      <p:transition spd="slow" advTm="19903"/>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932C9E75-C788-4083-8C59-530366A1A3D9}" type="slidenum">
              <a:rPr lang="es-ES" smtClean="0">
                <a:solidFill>
                  <a:prstClr val="black">
                    <a:tint val="75000"/>
                  </a:prstClr>
                </a:solidFill>
              </a:rPr>
              <a:pPr>
                <a:defRPr/>
              </a:pPr>
              <a:t>17</a:t>
            </a:fld>
            <a:endParaRPr lang="es-ES">
              <a:solidFill>
                <a:prstClr val="black">
                  <a:tint val="75000"/>
                </a:prstClr>
              </a:solidFill>
            </a:endParaRPr>
          </a:p>
        </p:txBody>
      </p:sp>
      <p:sp>
        <p:nvSpPr>
          <p:cNvPr id="3" name="2 Título"/>
          <p:cNvSpPr>
            <a:spLocks noGrp="1"/>
          </p:cNvSpPr>
          <p:nvPr>
            <p:ph type="title"/>
          </p:nvPr>
        </p:nvSpPr>
        <p:spPr>
          <a:xfrm>
            <a:off x="251520" y="1556792"/>
            <a:ext cx="8640960" cy="3384376"/>
          </a:xfrm>
          <a:ln>
            <a:noFill/>
          </a:ln>
        </p:spPr>
        <p:style>
          <a:lnRef idx="2">
            <a:schemeClr val="accent6"/>
          </a:lnRef>
          <a:fillRef idx="1">
            <a:schemeClr val="lt1"/>
          </a:fillRef>
          <a:effectRef idx="0">
            <a:schemeClr val="accent6"/>
          </a:effectRef>
          <a:fontRef idx="minor">
            <a:schemeClr val="dk1"/>
          </a:fontRef>
        </p:style>
        <p:txBody>
          <a:bodyPr/>
          <a:lstStyle/>
          <a:p>
            <a:r>
              <a:rPr lang="es-ES" sz="2800" dirty="0" smtClean="0">
                <a:latin typeface="Arial" pitchFamily="34" charset="0"/>
                <a:cs typeface="Arial" pitchFamily="34" charset="0"/>
              </a:rPr>
              <a:t>El principal inconveniente que puede tener el uso de algunas fuentes renovables de energía es la intermitencia, ya sea instantánea como la radiación solar y el viento, o temporal, como los residuales de cosechas e inclusive, la hidráulica, la cual varía en dependencia de la época de lluvia y de seca.  </a:t>
            </a:r>
            <a:endParaRPr lang="es-ES" sz="2800" dirty="0">
              <a:latin typeface="Arial" pitchFamily="34" charset="0"/>
              <a:cs typeface="Arial" pitchFamily="34" charset="0"/>
            </a:endParaRPr>
          </a:p>
        </p:txBody>
      </p:sp>
      <p:sp>
        <p:nvSpPr>
          <p:cNvPr id="5" name="1 Título"/>
          <p:cNvSpPr txBox="1">
            <a:spLocks/>
          </p:cNvSpPr>
          <p:nvPr/>
        </p:nvSpPr>
        <p:spPr bwMode="auto">
          <a:xfrm>
            <a:off x="179512" y="125760"/>
            <a:ext cx="8784976" cy="1143000"/>
          </a:xfrm>
          <a:prstGeom prst="rect">
            <a:avLst/>
          </a:prstGeom>
          <a:ln>
            <a:noFill/>
          </a:ln>
          <a:extLst/>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lt1"/>
                </a:solidFill>
                <a:latin typeface="+mn-lt"/>
                <a:ea typeface="+mn-ea"/>
                <a:cs typeface="+mn-cs"/>
              </a:defRPr>
            </a:lvl1pPr>
            <a:lvl2pPr algn="ctr" rtl="0" eaLnBrk="0" fontAlgn="base" hangingPunct="0">
              <a:spcBef>
                <a:spcPct val="0"/>
              </a:spcBef>
              <a:spcAft>
                <a:spcPct val="0"/>
              </a:spcAft>
              <a:defRPr sz="4400">
                <a:solidFill>
                  <a:schemeClr val="lt1"/>
                </a:solidFill>
                <a:latin typeface="+mn-lt"/>
                <a:ea typeface="+mn-ea"/>
                <a:cs typeface="+mn-cs"/>
              </a:defRPr>
            </a:lvl2pPr>
            <a:lvl3pPr algn="ctr" rtl="0" eaLnBrk="0" fontAlgn="base" hangingPunct="0">
              <a:spcBef>
                <a:spcPct val="0"/>
              </a:spcBef>
              <a:spcAft>
                <a:spcPct val="0"/>
              </a:spcAft>
              <a:defRPr sz="4400">
                <a:solidFill>
                  <a:schemeClr val="lt1"/>
                </a:solidFill>
                <a:latin typeface="+mn-lt"/>
                <a:ea typeface="+mn-ea"/>
                <a:cs typeface="+mn-cs"/>
              </a:defRPr>
            </a:lvl3pPr>
            <a:lvl4pPr algn="ctr" rtl="0" eaLnBrk="0" fontAlgn="base" hangingPunct="0">
              <a:spcBef>
                <a:spcPct val="0"/>
              </a:spcBef>
              <a:spcAft>
                <a:spcPct val="0"/>
              </a:spcAft>
              <a:defRPr sz="4400">
                <a:solidFill>
                  <a:schemeClr val="lt1"/>
                </a:solidFill>
                <a:latin typeface="+mn-lt"/>
                <a:ea typeface="+mn-ea"/>
                <a:cs typeface="+mn-cs"/>
              </a:defRPr>
            </a:lvl4pPr>
            <a:lvl5pPr algn="ctr" rtl="0" eaLnBrk="0" fontAlgn="base" hangingPunct="0">
              <a:spcBef>
                <a:spcPct val="0"/>
              </a:spcBef>
              <a:spcAft>
                <a:spcPct val="0"/>
              </a:spcAft>
              <a:defRPr sz="4400">
                <a:solidFill>
                  <a:schemeClr val="lt1"/>
                </a:solidFill>
                <a:latin typeface="+mn-lt"/>
                <a:ea typeface="+mn-ea"/>
                <a:cs typeface="+mn-cs"/>
              </a:defRPr>
            </a:lvl5pPr>
            <a:lvl6pPr marL="457200" algn="ctr" rtl="0" fontAlgn="base">
              <a:spcBef>
                <a:spcPct val="0"/>
              </a:spcBef>
              <a:spcAft>
                <a:spcPct val="0"/>
              </a:spcAft>
              <a:defRPr sz="4400">
                <a:solidFill>
                  <a:schemeClr val="lt1"/>
                </a:solidFill>
                <a:latin typeface="+mn-lt"/>
                <a:ea typeface="+mn-ea"/>
                <a:cs typeface="+mn-cs"/>
              </a:defRPr>
            </a:lvl6pPr>
            <a:lvl7pPr marL="914400" algn="ctr" rtl="0" fontAlgn="base">
              <a:spcBef>
                <a:spcPct val="0"/>
              </a:spcBef>
              <a:spcAft>
                <a:spcPct val="0"/>
              </a:spcAft>
              <a:defRPr sz="4400">
                <a:solidFill>
                  <a:schemeClr val="lt1"/>
                </a:solidFill>
                <a:latin typeface="+mn-lt"/>
                <a:ea typeface="+mn-ea"/>
                <a:cs typeface="+mn-cs"/>
              </a:defRPr>
            </a:lvl7pPr>
            <a:lvl8pPr marL="1371600" algn="ctr" rtl="0" fontAlgn="base">
              <a:spcBef>
                <a:spcPct val="0"/>
              </a:spcBef>
              <a:spcAft>
                <a:spcPct val="0"/>
              </a:spcAft>
              <a:defRPr sz="4400">
                <a:solidFill>
                  <a:schemeClr val="lt1"/>
                </a:solidFill>
                <a:latin typeface="+mn-lt"/>
                <a:ea typeface="+mn-ea"/>
                <a:cs typeface="+mn-cs"/>
              </a:defRPr>
            </a:lvl8pPr>
            <a:lvl9pPr marL="1828800" algn="ctr" rtl="0" fontAlgn="base">
              <a:spcBef>
                <a:spcPct val="0"/>
              </a:spcBef>
              <a:spcAft>
                <a:spcPct val="0"/>
              </a:spcAft>
              <a:defRPr sz="4400">
                <a:solidFill>
                  <a:schemeClr val="lt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ES" sz="4400" b="0" i="0" u="none" strike="noStrike" kern="1200" cap="none" spc="0" normalizeH="0" baseline="0" noProof="0" dirty="0" smtClean="0">
                <a:ln>
                  <a:noFill/>
                </a:ln>
                <a:solidFill>
                  <a:sysClr val="windowText" lastClr="000000"/>
                </a:solidFill>
                <a:effectLst/>
                <a:uLnTx/>
                <a:uFillTx/>
                <a:latin typeface="Calibri"/>
                <a:ea typeface="+mn-ea"/>
                <a:cs typeface="+mn-cs"/>
              </a:rPr>
              <a:t>LOS GRANDES INCONVENIENTES</a:t>
            </a:r>
            <a:endParaRPr kumimoji="0" lang="es-ES" sz="4400" b="0" i="0"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6" name="2 Marcador de contenido"/>
          <p:cNvSpPr txBox="1">
            <a:spLocks/>
          </p:cNvSpPr>
          <p:nvPr/>
        </p:nvSpPr>
        <p:spPr bwMode="auto">
          <a:xfrm>
            <a:off x="251520" y="5085184"/>
            <a:ext cx="8640960" cy="1040979"/>
          </a:xfrm>
          <a:prstGeom prst="rect">
            <a:avLst/>
          </a:prstGeom>
          <a:ln>
            <a:noFill/>
          </a:ln>
          <a:extLst/>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dk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dk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dk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dk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marL="0" indent="0" algn="ctr">
              <a:buNone/>
            </a:pPr>
            <a:r>
              <a:rPr lang="es-ES" sz="2800" dirty="0">
                <a:solidFill>
                  <a:prstClr val="black"/>
                </a:solidFill>
                <a:latin typeface="Arial" pitchFamily="34" charset="0"/>
                <a:cs typeface="Arial" pitchFamily="34" charset="0"/>
              </a:rPr>
              <a:t>Esto provoca que la disponibilidad no concuerde en tiempo con la necesidad.</a:t>
            </a:r>
            <a:endParaRPr lang="es-ES" sz="2800" dirty="0">
              <a:latin typeface="Arial" pitchFamily="34" charset="0"/>
              <a:cs typeface="Arial" pitchFamily="34" charset="0"/>
            </a:endParaRPr>
          </a:p>
        </p:txBody>
      </p:sp>
    </p:spTree>
    <p:extLst>
      <p:ext uri="{BB962C8B-B14F-4D97-AF65-F5344CB8AC3E}">
        <p14:creationId xmlns:p14="http://schemas.microsoft.com/office/powerpoint/2010/main" val="3558727110"/>
      </p:ext>
    </p:extLst>
  </p:cSld>
  <p:clrMapOvr>
    <a:masterClrMapping/>
  </p:clrMapOvr>
  <mc:AlternateContent xmlns:mc="http://schemas.openxmlformats.org/markup-compatibility/2006" xmlns:p14="http://schemas.microsoft.com/office/powerpoint/2010/main">
    <mc:Choice Requires="p14">
      <p:transition spd="slow" p14:dur="2000" advTm="34960"/>
    </mc:Choice>
    <mc:Fallback xmlns="">
      <p:transition spd="slow" advTm="34960"/>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endParaRPr lang="es-ES" dirty="0" smtClean="0"/>
          </a:p>
          <a:p>
            <a:endParaRPr lang="es-ES" dirty="0"/>
          </a:p>
          <a:p>
            <a:pPr marL="0" indent="0" algn="ctr">
              <a:buNone/>
            </a:pPr>
            <a:r>
              <a:rPr lang="es-ES" sz="2800" dirty="0" smtClean="0">
                <a:latin typeface="Arial" pitchFamily="34" charset="0"/>
                <a:cs typeface="Arial" pitchFamily="34" charset="0"/>
              </a:rPr>
              <a:t>Lo </a:t>
            </a:r>
            <a:r>
              <a:rPr lang="es-ES" sz="2800" dirty="0">
                <a:latin typeface="Arial" pitchFamily="34" charset="0"/>
                <a:cs typeface="Arial" pitchFamily="34" charset="0"/>
              </a:rPr>
              <a:t>que permite la </a:t>
            </a:r>
            <a:r>
              <a:rPr lang="es-ES" sz="2800" dirty="0" smtClean="0">
                <a:latin typeface="Arial" pitchFamily="34" charset="0"/>
                <a:cs typeface="Arial" pitchFamily="34" charset="0"/>
              </a:rPr>
              <a:t>correspondencia </a:t>
            </a:r>
            <a:r>
              <a:rPr lang="es-ES" sz="2800" dirty="0">
                <a:latin typeface="Arial" pitchFamily="34" charset="0"/>
                <a:cs typeface="Arial" pitchFamily="34" charset="0"/>
              </a:rPr>
              <a:t>de </a:t>
            </a:r>
            <a:r>
              <a:rPr lang="es-ES" sz="2800" dirty="0" smtClean="0">
                <a:latin typeface="Arial" pitchFamily="34" charset="0"/>
                <a:cs typeface="Arial" pitchFamily="34" charset="0"/>
              </a:rPr>
              <a:t>la   disponibilidad  con  la  necesidad                         es  </a:t>
            </a:r>
          </a:p>
          <a:p>
            <a:pPr marL="0" indent="0" algn="ctr">
              <a:buNone/>
            </a:pPr>
            <a:r>
              <a:rPr lang="es-ES" sz="2800" dirty="0" smtClean="0">
                <a:latin typeface="Arial" pitchFamily="34" charset="0"/>
                <a:cs typeface="Arial" pitchFamily="34" charset="0"/>
              </a:rPr>
              <a:t>la acumulación</a:t>
            </a:r>
          </a:p>
          <a:p>
            <a:pPr marL="0" indent="0" algn="ctr">
              <a:buNone/>
            </a:pPr>
            <a:endParaRPr lang="es-ES" dirty="0"/>
          </a:p>
          <a:p>
            <a:endParaRPr lang="es-ES" dirty="0"/>
          </a:p>
        </p:txBody>
      </p:sp>
      <p:sp>
        <p:nvSpPr>
          <p:cNvPr id="4" name="3 Marcador de número de diapositiva"/>
          <p:cNvSpPr>
            <a:spLocks noGrp="1"/>
          </p:cNvSpPr>
          <p:nvPr>
            <p:ph type="sldNum" sz="quarter" idx="12"/>
          </p:nvPr>
        </p:nvSpPr>
        <p:spPr/>
        <p:txBody>
          <a:bodyPr/>
          <a:lstStyle/>
          <a:p>
            <a:pPr>
              <a:defRPr/>
            </a:pPr>
            <a:fld id="{932C9E75-C788-4083-8C59-530366A1A3D9}" type="slidenum">
              <a:rPr lang="es-ES" smtClean="0">
                <a:solidFill>
                  <a:prstClr val="black">
                    <a:tint val="75000"/>
                  </a:prstClr>
                </a:solidFill>
              </a:rPr>
              <a:pPr>
                <a:defRPr/>
              </a:pPr>
              <a:t>18</a:t>
            </a:fld>
            <a:endParaRPr lang="es-ES">
              <a:solidFill>
                <a:prstClr val="black">
                  <a:tint val="75000"/>
                </a:prstClr>
              </a:solidFill>
            </a:endParaRPr>
          </a:p>
        </p:txBody>
      </p:sp>
      <p:grpSp>
        <p:nvGrpSpPr>
          <p:cNvPr id="2" name="1 Grupo"/>
          <p:cNvGrpSpPr/>
          <p:nvPr/>
        </p:nvGrpSpPr>
        <p:grpSpPr>
          <a:xfrm>
            <a:off x="201074" y="1988840"/>
            <a:ext cx="8712968" cy="3374758"/>
            <a:chOff x="179512" y="1947356"/>
            <a:chExt cx="8712968" cy="3374758"/>
          </a:xfrm>
        </p:grpSpPr>
        <p:sp>
          <p:nvSpPr>
            <p:cNvPr id="5" name="4 Rectángulo"/>
            <p:cNvSpPr/>
            <p:nvPr/>
          </p:nvSpPr>
          <p:spPr>
            <a:xfrm>
              <a:off x="1534947" y="1988840"/>
              <a:ext cx="2920543" cy="523220"/>
            </a:xfrm>
            <a:prstGeom prst="rect">
              <a:avLst/>
            </a:prstGeom>
            <a:ln>
              <a:noFill/>
            </a:ln>
          </p:spPr>
          <p:style>
            <a:lnRef idx="2">
              <a:schemeClr val="accent6"/>
            </a:lnRef>
            <a:fillRef idx="1">
              <a:schemeClr val="lt1"/>
            </a:fillRef>
            <a:effectRef idx="0">
              <a:schemeClr val="accent6"/>
            </a:effectRef>
            <a:fontRef idx="minor">
              <a:schemeClr val="dk1"/>
            </a:fontRef>
          </p:style>
          <p:txBody>
            <a:bodyPr wrap="none" lIns="91440" tIns="45720" rIns="91440" bIns="45720">
              <a:spAutoFit/>
            </a:bodyPr>
            <a:lstStyle/>
            <a:p>
              <a:pPr algn="ctr"/>
              <a:r>
                <a:rPr lang="es-ES" sz="2800" dirty="0" smtClean="0"/>
                <a:t>DISPONIBILIDAD =</a:t>
              </a:r>
              <a:endParaRPr lang="es-ES" sz="2800" dirty="0"/>
            </a:p>
          </p:txBody>
        </p:sp>
        <p:sp>
          <p:nvSpPr>
            <p:cNvPr id="7" name="6 Rectángulo"/>
            <p:cNvSpPr/>
            <p:nvPr/>
          </p:nvSpPr>
          <p:spPr>
            <a:xfrm>
              <a:off x="4334414" y="2001252"/>
              <a:ext cx="1849994" cy="523220"/>
            </a:xfrm>
            <a:prstGeom prst="rect">
              <a:avLst/>
            </a:prstGeom>
            <a:ln>
              <a:noFill/>
            </a:ln>
          </p:spPr>
          <p:style>
            <a:lnRef idx="2">
              <a:schemeClr val="accent6"/>
            </a:lnRef>
            <a:fillRef idx="1">
              <a:schemeClr val="lt1"/>
            </a:fillRef>
            <a:effectRef idx="0">
              <a:schemeClr val="accent6"/>
            </a:effectRef>
            <a:fontRef idx="minor">
              <a:schemeClr val="dk1"/>
            </a:fontRef>
          </p:style>
          <p:txBody>
            <a:bodyPr wrap="none" lIns="91440" tIns="45720" rIns="91440" bIns="45720">
              <a:spAutoFit/>
            </a:bodyPr>
            <a:lstStyle/>
            <a:p>
              <a:pPr algn="ctr"/>
              <a:r>
                <a:rPr lang="es-ES" sz="2800" dirty="0"/>
                <a:t>NECESIDAD</a:t>
              </a:r>
            </a:p>
          </p:txBody>
        </p:sp>
        <p:sp>
          <p:nvSpPr>
            <p:cNvPr id="8" name="7 Rectángulo"/>
            <p:cNvSpPr/>
            <p:nvPr/>
          </p:nvSpPr>
          <p:spPr>
            <a:xfrm>
              <a:off x="179512" y="4860449"/>
              <a:ext cx="8712968" cy="461665"/>
            </a:xfrm>
            <a:prstGeom prst="rect">
              <a:avLst/>
            </a:prstGeom>
            <a:ln>
              <a:noFill/>
            </a:ln>
          </p:spPr>
          <p:style>
            <a:lnRef idx="2">
              <a:schemeClr val="accent6"/>
            </a:lnRef>
            <a:fillRef idx="1">
              <a:schemeClr val="lt1"/>
            </a:fillRef>
            <a:effectRef idx="0">
              <a:schemeClr val="accent6"/>
            </a:effectRef>
            <a:fontRef idx="minor">
              <a:schemeClr val="dk1"/>
            </a:fontRef>
          </p:style>
          <p:txBody>
            <a:bodyPr wrap="square" lIns="91440" tIns="45720" rIns="91440" bIns="45720">
              <a:spAutoFit/>
            </a:bodyPr>
            <a:lstStyle/>
            <a:p>
              <a:pPr algn="ctr"/>
              <a:r>
                <a:rPr lang="es-ES" sz="2400" dirty="0"/>
                <a:t>DISPONIBILIDAD  </a:t>
              </a:r>
              <a:r>
                <a:rPr lang="es-ES" sz="2400" dirty="0" smtClean="0"/>
                <a:t>+  ACUMULACIÓN   =  NECESIDAD</a:t>
              </a:r>
              <a:endParaRPr lang="es-ES" sz="2400" dirty="0"/>
            </a:p>
          </p:txBody>
        </p:sp>
        <p:cxnSp>
          <p:nvCxnSpPr>
            <p:cNvPr id="10" name="9 Conector recto"/>
            <p:cNvCxnSpPr/>
            <p:nvPr/>
          </p:nvCxnSpPr>
          <p:spPr>
            <a:xfrm flipV="1">
              <a:off x="4355976" y="1947356"/>
              <a:ext cx="612008" cy="720000"/>
            </a:xfrm>
            <a:prstGeom prst="line">
              <a:avLst/>
            </a:prstGeom>
            <a:ln>
              <a:noFill/>
              <a:headEnd type="triangle" w="med" len="med"/>
              <a:tailEnd type="triangle" w="med" len="med"/>
            </a:ln>
          </p:spPr>
          <p:style>
            <a:lnRef idx="2">
              <a:schemeClr val="accent6"/>
            </a:lnRef>
            <a:fillRef idx="1">
              <a:schemeClr val="lt1"/>
            </a:fillRef>
            <a:effectRef idx="0">
              <a:schemeClr val="accent6"/>
            </a:effectRef>
            <a:fontRef idx="minor">
              <a:schemeClr val="dk1"/>
            </a:fontRef>
          </p:style>
        </p:cxnSp>
      </p:grpSp>
      <p:sp>
        <p:nvSpPr>
          <p:cNvPr id="13" name="1 Título"/>
          <p:cNvSpPr>
            <a:spLocks noGrp="1"/>
          </p:cNvSpPr>
          <p:nvPr>
            <p:ph type="title"/>
          </p:nvPr>
        </p:nvSpPr>
        <p:spPr>
          <a:ln>
            <a:noFill/>
          </a:ln>
        </p:spPr>
        <p:style>
          <a:lnRef idx="2">
            <a:schemeClr val="accent6"/>
          </a:lnRef>
          <a:fillRef idx="1">
            <a:schemeClr val="lt1"/>
          </a:fillRef>
          <a:effectRef idx="0">
            <a:schemeClr val="accent6"/>
          </a:effectRef>
          <a:fontRef idx="minor">
            <a:schemeClr val="dk1"/>
          </a:fontRef>
        </p:style>
        <p:txBody>
          <a:bodyPr/>
          <a:lstStyle/>
          <a:p>
            <a:r>
              <a:rPr lang="es-ES" dirty="0" smtClean="0">
                <a:solidFill>
                  <a:schemeClr val="tx1"/>
                </a:solidFill>
              </a:rPr>
              <a:t>LAS GRANDES SOLUCIONES</a:t>
            </a:r>
            <a:endParaRPr lang="es-ES" dirty="0">
              <a:solidFill>
                <a:schemeClr val="tx1"/>
              </a:solidFill>
            </a:endParaRPr>
          </a:p>
        </p:txBody>
      </p:sp>
    </p:spTree>
    <p:extLst>
      <p:ext uri="{BB962C8B-B14F-4D97-AF65-F5344CB8AC3E}">
        <p14:creationId xmlns:p14="http://schemas.microsoft.com/office/powerpoint/2010/main" val="1083517186"/>
      </p:ext>
    </p:extLst>
  </p:cSld>
  <p:clrMapOvr>
    <a:masterClrMapping/>
  </p:clrMapOvr>
  <mc:AlternateContent xmlns:mc="http://schemas.openxmlformats.org/markup-compatibility/2006" xmlns:p14="http://schemas.microsoft.com/office/powerpoint/2010/main">
    <mc:Choice Requires="p14">
      <p:transition spd="slow" p14:dur="2000" advTm="13659"/>
    </mc:Choice>
    <mc:Fallback xmlns="">
      <p:transition spd="slow" advTm="13659"/>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3284984"/>
            <a:ext cx="8229600" cy="2952328"/>
          </a:xfrm>
          <a:ln>
            <a:noFill/>
          </a:ln>
        </p:spPr>
        <p:style>
          <a:lnRef idx="2">
            <a:schemeClr val="accent6"/>
          </a:lnRef>
          <a:fillRef idx="1">
            <a:schemeClr val="lt1"/>
          </a:fillRef>
          <a:effectRef idx="0">
            <a:schemeClr val="accent6"/>
          </a:effectRef>
          <a:fontRef idx="minor">
            <a:schemeClr val="dk1"/>
          </a:fontRef>
        </p:style>
        <p:txBody>
          <a:bodyPr/>
          <a:lstStyle/>
          <a:p>
            <a:pPr marL="0" lvl="0" indent="0" algn="ctr" eaLnBrk="1" fontAlgn="auto" hangingPunct="1">
              <a:spcBef>
                <a:spcPts val="0"/>
              </a:spcBef>
              <a:spcAft>
                <a:spcPts val="0"/>
              </a:spcAft>
              <a:buNone/>
              <a:defRPr/>
            </a:pPr>
            <a:r>
              <a:rPr lang="es-ES" sz="2800" dirty="0" smtClean="0">
                <a:solidFill>
                  <a:prstClr val="black"/>
                </a:solidFill>
                <a:latin typeface="Arial" panose="020B0604020202020204" pitchFamily="34" charset="0"/>
                <a:cs typeface="Arial" panose="020B0604020202020204" pitchFamily="34" charset="0"/>
              </a:rPr>
              <a:t>Es muy importante tener en cuenta que la acumulación no necesariamente tiene que ser de electricidad.</a:t>
            </a:r>
          </a:p>
          <a:p>
            <a:pPr lvl="0" algn="ctr" eaLnBrk="1" fontAlgn="auto" hangingPunct="1">
              <a:spcBef>
                <a:spcPts val="0"/>
              </a:spcBef>
              <a:spcAft>
                <a:spcPts val="0"/>
              </a:spcAft>
              <a:defRPr/>
            </a:pPr>
            <a:endParaRPr lang="es-ES" sz="2800" dirty="0" smtClean="0">
              <a:solidFill>
                <a:prstClr val="black"/>
              </a:solidFill>
              <a:latin typeface="Arial" panose="020B0604020202020204" pitchFamily="34" charset="0"/>
              <a:cs typeface="Arial" panose="020B0604020202020204" pitchFamily="34" charset="0"/>
            </a:endParaRPr>
          </a:p>
          <a:p>
            <a:pPr lvl="0" algn="ctr" eaLnBrk="1" fontAlgn="auto" hangingPunct="1">
              <a:spcBef>
                <a:spcPts val="0"/>
              </a:spcBef>
              <a:spcAft>
                <a:spcPts val="0"/>
              </a:spcAft>
              <a:defRPr/>
            </a:pPr>
            <a:r>
              <a:rPr lang="es-ES" sz="2800" dirty="0" smtClean="0">
                <a:solidFill>
                  <a:prstClr val="black"/>
                </a:solidFill>
                <a:latin typeface="Arial" panose="020B0604020202020204" pitchFamily="34" charset="0"/>
                <a:cs typeface="Arial" panose="020B0604020202020204" pitchFamily="34" charset="0"/>
              </a:rPr>
              <a:t>La acumulación debe ser preferiblemente en </a:t>
            </a:r>
            <a:r>
              <a:rPr lang="es-ES" sz="2800" dirty="0">
                <a:solidFill>
                  <a:prstClr val="black"/>
                </a:solidFill>
                <a:latin typeface="Arial" panose="020B0604020202020204" pitchFamily="34" charset="0"/>
                <a:cs typeface="Arial" panose="020B0604020202020204" pitchFamily="34" charset="0"/>
              </a:rPr>
              <a:t>la forma de su uso </a:t>
            </a:r>
            <a:r>
              <a:rPr lang="es-ES" sz="2800" dirty="0" smtClean="0">
                <a:solidFill>
                  <a:prstClr val="black"/>
                </a:solidFill>
                <a:latin typeface="Arial" panose="020B0604020202020204" pitchFamily="34" charset="0"/>
                <a:cs typeface="Arial" panose="020B0604020202020204" pitchFamily="34" charset="0"/>
              </a:rPr>
              <a:t>final.</a:t>
            </a:r>
          </a:p>
          <a:p>
            <a:pPr marL="0" indent="0">
              <a:buNone/>
            </a:pPr>
            <a:endParaRPr lang="es-ES" dirty="0">
              <a:latin typeface="Arial" panose="020B0604020202020204" pitchFamily="34" charset="0"/>
              <a:cs typeface="Arial" panose="020B0604020202020204" pitchFamily="34" charset="0"/>
            </a:endParaRPr>
          </a:p>
        </p:txBody>
      </p:sp>
      <p:sp>
        <p:nvSpPr>
          <p:cNvPr id="4" name="3 Marcador de número de diapositiva"/>
          <p:cNvSpPr>
            <a:spLocks noGrp="1"/>
          </p:cNvSpPr>
          <p:nvPr>
            <p:ph type="sldNum" sz="quarter" idx="12"/>
          </p:nvPr>
        </p:nvSpPr>
        <p:spPr/>
        <p:txBody>
          <a:bodyPr/>
          <a:lstStyle/>
          <a:p>
            <a:pPr>
              <a:defRPr/>
            </a:pPr>
            <a:fld id="{932C9E75-C788-4083-8C59-530366A1A3D9}" type="slidenum">
              <a:rPr lang="es-ES" smtClean="0">
                <a:solidFill>
                  <a:prstClr val="black">
                    <a:tint val="75000"/>
                  </a:prstClr>
                </a:solidFill>
              </a:rPr>
              <a:pPr>
                <a:defRPr/>
              </a:pPr>
              <a:t>19</a:t>
            </a:fld>
            <a:endParaRPr lang="es-ES">
              <a:solidFill>
                <a:prstClr val="black">
                  <a:tint val="75000"/>
                </a:prstClr>
              </a:solidFill>
            </a:endParaRPr>
          </a:p>
        </p:txBody>
      </p:sp>
      <p:sp>
        <p:nvSpPr>
          <p:cNvPr id="5" name="1 Título"/>
          <p:cNvSpPr txBox="1">
            <a:spLocks/>
          </p:cNvSpPr>
          <p:nvPr/>
        </p:nvSpPr>
        <p:spPr bwMode="auto">
          <a:xfrm>
            <a:off x="467544" y="836712"/>
            <a:ext cx="8229600" cy="2088232"/>
          </a:xfrm>
          <a:prstGeom prst="rect">
            <a:avLst/>
          </a:prstGeom>
          <a:ln>
            <a:noFill/>
          </a:ln>
          <a:extLst/>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fontAlgn="auto" hangingPunct="1">
              <a:spcBef>
                <a:spcPts val="0"/>
              </a:spcBef>
              <a:spcAft>
                <a:spcPts val="0"/>
              </a:spcAft>
              <a:defRPr/>
            </a:pPr>
            <a:r>
              <a:rPr lang="es-ES" sz="2800" dirty="0">
                <a:solidFill>
                  <a:prstClr val="black"/>
                </a:solidFill>
                <a:latin typeface="Arial" panose="020B0604020202020204" pitchFamily="34" charset="0"/>
                <a:cs typeface="Arial" panose="020B0604020202020204" pitchFamily="34" charset="0"/>
              </a:rPr>
              <a:t>Con una adecuada acumulación se puede eliminar la inestabilidad del sistema y lograr 100% de penetrabilidad de cualquier fuente por intermitente que sea. </a:t>
            </a:r>
          </a:p>
        </p:txBody>
      </p:sp>
    </p:spTree>
    <p:extLst>
      <p:ext uri="{BB962C8B-B14F-4D97-AF65-F5344CB8AC3E}">
        <p14:creationId xmlns:p14="http://schemas.microsoft.com/office/powerpoint/2010/main" val="1960933942"/>
      </p:ext>
    </p:extLst>
  </p:cSld>
  <p:clrMapOvr>
    <a:masterClrMapping/>
  </p:clrMapOvr>
  <mc:AlternateContent xmlns:mc="http://schemas.openxmlformats.org/markup-compatibility/2006" xmlns:p14="http://schemas.microsoft.com/office/powerpoint/2010/main">
    <mc:Choice Requires="p14">
      <p:transition spd="slow" p14:dur="2000" advTm="35148"/>
    </mc:Choice>
    <mc:Fallback xmlns="">
      <p:transition spd="slow" advTm="35148"/>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260648"/>
            <a:ext cx="8712000" cy="1498178"/>
          </a:xfrm>
          <a:ln>
            <a:noFill/>
          </a:ln>
        </p:spPr>
        <p:style>
          <a:lnRef idx="2">
            <a:schemeClr val="dk1"/>
          </a:lnRef>
          <a:fillRef idx="1">
            <a:schemeClr val="lt1"/>
          </a:fillRef>
          <a:effectRef idx="0">
            <a:schemeClr val="dk1"/>
          </a:effectRef>
          <a:fontRef idx="minor">
            <a:schemeClr val="dk1"/>
          </a:fontRef>
        </p:style>
        <p:txBody>
          <a:bodyPr/>
          <a:lstStyle/>
          <a:p>
            <a:r>
              <a:rPr lang="es-MX" dirty="0" smtClean="0"/>
              <a:t>UNA PREMISA </a:t>
            </a:r>
            <a:br>
              <a:rPr lang="es-MX" dirty="0" smtClean="0"/>
            </a:br>
            <a:r>
              <a:rPr lang="es-MX" dirty="0" smtClean="0"/>
              <a:t>Y VARIAS DEFINICIONES</a:t>
            </a:r>
            <a:endParaRPr lang="es-MX" dirty="0"/>
          </a:p>
        </p:txBody>
      </p:sp>
      <p:sp>
        <p:nvSpPr>
          <p:cNvPr id="3" name="2 Marcador de contenido"/>
          <p:cNvSpPr>
            <a:spLocks noGrp="1"/>
          </p:cNvSpPr>
          <p:nvPr>
            <p:ph idx="1"/>
          </p:nvPr>
        </p:nvSpPr>
        <p:spPr>
          <a:xfrm>
            <a:off x="216088" y="1988840"/>
            <a:ext cx="8712000" cy="4464496"/>
          </a:xfrm>
          <a:ln>
            <a:noFill/>
          </a:ln>
        </p:spPr>
        <p:style>
          <a:lnRef idx="2">
            <a:schemeClr val="dk1"/>
          </a:lnRef>
          <a:fillRef idx="1">
            <a:schemeClr val="lt1"/>
          </a:fillRef>
          <a:effectRef idx="0">
            <a:schemeClr val="dk1"/>
          </a:effectRef>
          <a:fontRef idx="minor">
            <a:schemeClr val="dk1"/>
          </a:fontRef>
        </p:style>
        <p:txBody>
          <a:bodyPr/>
          <a:lstStyle/>
          <a:p>
            <a:pPr marL="0" indent="0" algn="ctr">
              <a:buNone/>
            </a:pPr>
            <a:endParaRPr lang="es-CU" sz="1200" dirty="0" smtClean="0">
              <a:latin typeface="Arial" pitchFamily="34" charset="0"/>
              <a:cs typeface="Arial" pitchFamily="34" charset="0"/>
            </a:endParaRPr>
          </a:p>
          <a:p>
            <a:pPr marL="0" indent="0" algn="ctr">
              <a:buNone/>
            </a:pPr>
            <a:r>
              <a:rPr lang="es-CU" sz="2800" dirty="0" smtClean="0">
                <a:latin typeface="Arial" pitchFamily="34" charset="0"/>
                <a:cs typeface="Arial" pitchFamily="34" charset="0"/>
              </a:rPr>
              <a:t>Todo ser, para poder vivir en nuestro medio ambiente, necesita agua, alimento y energía.</a:t>
            </a:r>
            <a:endParaRPr lang="es-CU" sz="2800" dirty="0">
              <a:latin typeface="Arial" pitchFamily="34" charset="0"/>
              <a:cs typeface="Arial" pitchFamily="34" charset="0"/>
            </a:endParaRPr>
          </a:p>
          <a:p>
            <a:pPr marL="0" indent="0" algn="ctr">
              <a:buNone/>
            </a:pPr>
            <a:endParaRPr lang="es-MX" sz="1200" dirty="0" smtClean="0">
              <a:latin typeface="Arial" pitchFamily="34" charset="0"/>
              <a:cs typeface="Arial" pitchFamily="34" charset="0"/>
            </a:endParaRPr>
          </a:p>
          <a:p>
            <a:pPr marL="0" indent="0" algn="ctr">
              <a:buNone/>
            </a:pPr>
            <a:endParaRPr lang="es-MX" sz="2800" dirty="0" smtClean="0">
              <a:latin typeface="Arial" pitchFamily="34" charset="0"/>
              <a:cs typeface="Arial" pitchFamily="34" charset="0"/>
            </a:endParaRPr>
          </a:p>
          <a:p>
            <a:pPr marL="0" lvl="0" indent="0" algn="ctr">
              <a:buNone/>
            </a:pPr>
            <a:r>
              <a:rPr lang="es-CU" sz="2800" dirty="0" smtClean="0">
                <a:solidFill>
                  <a:prstClr val="black"/>
                </a:solidFill>
                <a:latin typeface="Arial" pitchFamily="34" charset="0"/>
                <a:cs typeface="Arial" pitchFamily="34" charset="0"/>
              </a:rPr>
              <a:t> La </a:t>
            </a:r>
            <a:r>
              <a:rPr lang="es-CU" sz="2800" dirty="0">
                <a:solidFill>
                  <a:prstClr val="black"/>
                </a:solidFill>
                <a:latin typeface="Arial" pitchFamily="34" charset="0"/>
                <a:cs typeface="Arial" pitchFamily="34" charset="0"/>
              </a:rPr>
              <a:t>ley de la conservación de la energía afirma que en cualquier sistema aislado, la energía </a:t>
            </a:r>
            <a:r>
              <a:rPr lang="es-CU" sz="2800" dirty="0" smtClean="0">
                <a:solidFill>
                  <a:prstClr val="black"/>
                </a:solidFill>
                <a:latin typeface="Arial" pitchFamily="34" charset="0"/>
                <a:cs typeface="Arial" pitchFamily="34" charset="0"/>
              </a:rPr>
              <a:t>no se </a:t>
            </a:r>
            <a:r>
              <a:rPr lang="es-CU" sz="2800" dirty="0">
                <a:solidFill>
                  <a:prstClr val="black"/>
                </a:solidFill>
                <a:latin typeface="Arial" pitchFamily="34" charset="0"/>
                <a:cs typeface="Arial" pitchFamily="34" charset="0"/>
              </a:rPr>
              <a:t>puede </a:t>
            </a:r>
            <a:r>
              <a:rPr lang="es-CU" sz="2800" dirty="0" smtClean="0">
                <a:solidFill>
                  <a:prstClr val="black"/>
                </a:solidFill>
                <a:latin typeface="Arial" pitchFamily="34" charset="0"/>
                <a:cs typeface="Arial" pitchFamily="34" charset="0"/>
              </a:rPr>
              <a:t>crear </a:t>
            </a:r>
            <a:r>
              <a:rPr lang="es-CU" sz="2800" dirty="0">
                <a:solidFill>
                  <a:prstClr val="black"/>
                </a:solidFill>
                <a:latin typeface="Arial" pitchFamily="34" charset="0"/>
                <a:cs typeface="Arial" pitchFamily="34" charset="0"/>
              </a:rPr>
              <a:t>ni </a:t>
            </a:r>
            <a:r>
              <a:rPr lang="es-CU" sz="2800" dirty="0" smtClean="0">
                <a:solidFill>
                  <a:prstClr val="black"/>
                </a:solidFill>
                <a:latin typeface="Arial" pitchFamily="34" charset="0"/>
                <a:cs typeface="Arial" pitchFamily="34" charset="0"/>
              </a:rPr>
              <a:t>destruir, </a:t>
            </a:r>
            <a:r>
              <a:rPr lang="es-CU" sz="2800" dirty="0">
                <a:solidFill>
                  <a:prstClr val="black"/>
                </a:solidFill>
                <a:latin typeface="Arial" pitchFamily="34" charset="0"/>
                <a:cs typeface="Arial" pitchFamily="34" charset="0"/>
              </a:rPr>
              <a:t>sólo </a:t>
            </a:r>
            <a:r>
              <a:rPr lang="es-CU" sz="2800" dirty="0" smtClean="0">
                <a:solidFill>
                  <a:prstClr val="black"/>
                </a:solidFill>
                <a:latin typeface="Arial" pitchFamily="34" charset="0"/>
                <a:cs typeface="Arial" pitchFamily="34" charset="0"/>
              </a:rPr>
              <a:t>se puede </a:t>
            </a:r>
            <a:r>
              <a:rPr lang="es-MX" sz="2800" dirty="0" smtClean="0">
                <a:solidFill>
                  <a:prstClr val="black"/>
                </a:solidFill>
                <a:latin typeface="Arial" pitchFamily="34" charset="0"/>
                <a:cs typeface="Arial" pitchFamily="34" charset="0"/>
              </a:rPr>
              <a:t> transformar</a:t>
            </a:r>
            <a:r>
              <a:rPr lang="es-CU" sz="2800" dirty="0" smtClean="0">
                <a:solidFill>
                  <a:prstClr val="black"/>
                </a:solidFill>
                <a:latin typeface="Arial" pitchFamily="34" charset="0"/>
                <a:cs typeface="Arial" pitchFamily="34" charset="0"/>
              </a:rPr>
              <a:t> </a:t>
            </a:r>
            <a:r>
              <a:rPr lang="es-CU" sz="2800" dirty="0">
                <a:solidFill>
                  <a:prstClr val="black"/>
                </a:solidFill>
                <a:latin typeface="Arial" pitchFamily="34" charset="0"/>
                <a:cs typeface="Arial" pitchFamily="34" charset="0"/>
              </a:rPr>
              <a:t>de </a:t>
            </a:r>
            <a:r>
              <a:rPr lang="es-MX" sz="2800" dirty="0" smtClean="0">
                <a:solidFill>
                  <a:prstClr val="black"/>
                </a:solidFill>
                <a:latin typeface="Arial" pitchFamily="34" charset="0"/>
                <a:cs typeface="Arial" pitchFamily="34" charset="0"/>
              </a:rPr>
              <a:t>un tipo a otro.</a:t>
            </a:r>
            <a:endParaRPr lang="es-ES" sz="2800" dirty="0">
              <a:solidFill>
                <a:prstClr val="black"/>
              </a:solidFill>
              <a:latin typeface="Arial" pitchFamily="34" charset="0"/>
              <a:cs typeface="Arial" pitchFamily="34" charset="0"/>
            </a:endParaRPr>
          </a:p>
          <a:p>
            <a:pPr marL="0" indent="0" algn="ctr">
              <a:buNone/>
            </a:pPr>
            <a:endParaRPr lang="es-MX" sz="2800" dirty="0" smtClean="0">
              <a:latin typeface="Arial" pitchFamily="34" charset="0"/>
              <a:cs typeface="Arial" pitchFamily="34" charset="0"/>
            </a:endParaRPr>
          </a:p>
          <a:p>
            <a:pPr marL="0" indent="0" algn="ctr">
              <a:buNone/>
            </a:pPr>
            <a:endParaRPr lang="es-MX" sz="2800" dirty="0">
              <a:latin typeface="Arial" pitchFamily="34" charset="0"/>
              <a:cs typeface="Arial" pitchFamily="34" charset="0"/>
            </a:endParaRPr>
          </a:p>
        </p:txBody>
      </p:sp>
      <p:sp>
        <p:nvSpPr>
          <p:cNvPr id="4" name="3 Marcador de número de diapositiva"/>
          <p:cNvSpPr>
            <a:spLocks noGrp="1"/>
          </p:cNvSpPr>
          <p:nvPr>
            <p:ph type="sldNum" sz="quarter" idx="12"/>
          </p:nvPr>
        </p:nvSpPr>
        <p:spPr/>
        <p:txBody>
          <a:bodyPr/>
          <a:lstStyle/>
          <a:p>
            <a:pPr>
              <a:defRPr/>
            </a:pPr>
            <a:fld id="{7E402D5A-AF22-4B6F-90A7-0AB8118869FC}" type="slidenum">
              <a:rPr lang="es-ES" smtClean="0"/>
              <a:pPr>
                <a:defRPr/>
              </a:pPr>
              <a:t>2</a:t>
            </a:fld>
            <a:endParaRPr lang="es-ES"/>
          </a:p>
        </p:txBody>
      </p:sp>
    </p:spTree>
    <p:extLst>
      <p:ext uri="{BB962C8B-B14F-4D97-AF65-F5344CB8AC3E}">
        <p14:creationId xmlns:p14="http://schemas.microsoft.com/office/powerpoint/2010/main" val="3088321243"/>
      </p:ext>
    </p:extLst>
  </p:cSld>
  <p:clrMapOvr>
    <a:masterClrMapping/>
  </p:clrMapOvr>
  <mc:AlternateContent xmlns:mc="http://schemas.openxmlformats.org/markup-compatibility/2006" xmlns:p14="http://schemas.microsoft.com/office/powerpoint/2010/main">
    <mc:Choice Requires="p14">
      <p:transition spd="slow" p14:dur="2000" advTm="23730"/>
    </mc:Choice>
    <mc:Fallback xmlns="">
      <p:transition spd="slow" advTm="23730"/>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04664"/>
            <a:ext cx="8229600" cy="1143000"/>
          </a:xfrm>
          <a:ln>
            <a:noFill/>
          </a:ln>
        </p:spPr>
        <p:style>
          <a:lnRef idx="2">
            <a:schemeClr val="accent6"/>
          </a:lnRef>
          <a:fillRef idx="1">
            <a:schemeClr val="lt1"/>
          </a:fillRef>
          <a:effectRef idx="0">
            <a:schemeClr val="accent6"/>
          </a:effectRef>
          <a:fontRef idx="minor">
            <a:schemeClr val="dk1"/>
          </a:fontRef>
        </p:style>
        <p:txBody>
          <a:bodyPr/>
          <a:lstStyle/>
          <a:p>
            <a:pPr lvl="0" eaLnBrk="1" fontAlgn="auto" hangingPunct="1">
              <a:spcBef>
                <a:spcPts val="0"/>
              </a:spcBef>
              <a:spcAft>
                <a:spcPts val="0"/>
              </a:spcAft>
              <a:defRPr/>
            </a:pPr>
            <a:r>
              <a:rPr lang="es-ES" sz="2800" dirty="0" smtClean="0">
                <a:solidFill>
                  <a:prstClr val="black"/>
                </a:solidFill>
                <a:latin typeface="Arial" panose="020B0604020202020204" pitchFamily="34" charset="0"/>
                <a:cs typeface="Arial" panose="020B0604020202020204" pitchFamily="34" charset="0"/>
              </a:rPr>
              <a:t>O </a:t>
            </a:r>
            <a:r>
              <a:rPr lang="es-ES" sz="2800" dirty="0">
                <a:solidFill>
                  <a:prstClr val="black"/>
                </a:solidFill>
                <a:latin typeface="Arial" panose="020B0604020202020204" pitchFamily="34" charset="0"/>
                <a:cs typeface="Arial" panose="020B0604020202020204" pitchFamily="34" charset="0"/>
              </a:rPr>
              <a:t>sea, si hace falta agua: </a:t>
            </a:r>
            <a:br>
              <a:rPr lang="es-ES" sz="2800" dirty="0">
                <a:solidFill>
                  <a:prstClr val="black"/>
                </a:solidFill>
                <a:latin typeface="Arial" panose="020B0604020202020204" pitchFamily="34" charset="0"/>
                <a:cs typeface="Arial" panose="020B0604020202020204" pitchFamily="34" charset="0"/>
              </a:rPr>
            </a:br>
            <a:r>
              <a:rPr lang="es-ES" sz="2800" dirty="0">
                <a:solidFill>
                  <a:prstClr val="black"/>
                </a:solidFill>
                <a:latin typeface="Arial" panose="020B0604020202020204" pitchFamily="34" charset="0"/>
                <a:cs typeface="Arial" panose="020B0604020202020204" pitchFamily="34" charset="0"/>
              </a:rPr>
              <a:t>acumular agua a alturas o presiones necesarias; </a:t>
            </a:r>
            <a:endParaRPr lang="es-ES" sz="2800" dirty="0">
              <a:latin typeface="Arial" panose="020B0604020202020204" pitchFamily="34" charset="0"/>
              <a:cs typeface="Arial" panose="020B0604020202020204" pitchFamily="34" charset="0"/>
            </a:endParaRPr>
          </a:p>
        </p:txBody>
      </p:sp>
      <p:sp>
        <p:nvSpPr>
          <p:cNvPr id="3" name="2 Marcador de contenido"/>
          <p:cNvSpPr>
            <a:spLocks noGrp="1"/>
          </p:cNvSpPr>
          <p:nvPr>
            <p:ph idx="1"/>
          </p:nvPr>
        </p:nvSpPr>
        <p:spPr>
          <a:xfrm>
            <a:off x="457200" y="3645025"/>
            <a:ext cx="8229600" cy="2304255"/>
          </a:xfrm>
          <a:ln>
            <a:noFill/>
          </a:ln>
        </p:spPr>
        <p:style>
          <a:lnRef idx="2">
            <a:schemeClr val="accent6"/>
          </a:lnRef>
          <a:fillRef idx="1">
            <a:schemeClr val="lt1"/>
          </a:fillRef>
          <a:effectRef idx="0">
            <a:schemeClr val="accent6"/>
          </a:effectRef>
          <a:fontRef idx="minor">
            <a:schemeClr val="dk1"/>
          </a:fontRef>
        </p:style>
        <p:txBody>
          <a:bodyPr/>
          <a:lstStyle/>
          <a:p>
            <a:pPr marL="0" lvl="0" indent="0" algn="ctr" eaLnBrk="1" fontAlgn="auto" hangingPunct="1">
              <a:spcBef>
                <a:spcPts val="0"/>
              </a:spcBef>
              <a:spcAft>
                <a:spcPts val="0"/>
              </a:spcAft>
              <a:buNone/>
              <a:defRPr/>
            </a:pPr>
            <a:r>
              <a:rPr lang="es-ES" sz="2800" dirty="0" smtClean="0">
                <a:solidFill>
                  <a:prstClr val="black"/>
                </a:solidFill>
                <a:latin typeface="Arial" panose="020B0604020202020204" pitchFamily="34" charset="0"/>
                <a:cs typeface="Arial" panose="020B0604020202020204" pitchFamily="34" charset="0"/>
              </a:rPr>
              <a:t>Si </a:t>
            </a:r>
            <a:r>
              <a:rPr lang="es-ES" sz="2800" dirty="0">
                <a:solidFill>
                  <a:prstClr val="black"/>
                </a:solidFill>
                <a:latin typeface="Arial" panose="020B0604020202020204" pitchFamily="34" charset="0"/>
                <a:cs typeface="Arial" panose="020B0604020202020204" pitchFamily="34" charset="0"/>
              </a:rPr>
              <a:t>hace falta electricidad para la iluminación, televisión, </a:t>
            </a:r>
            <a:r>
              <a:rPr lang="es-ES" sz="2800" dirty="0" smtClean="0">
                <a:solidFill>
                  <a:prstClr val="black"/>
                </a:solidFill>
                <a:latin typeface="Arial" panose="020B0604020202020204" pitchFamily="34" charset="0"/>
                <a:cs typeface="Arial" panose="020B0604020202020204" pitchFamily="34" charset="0"/>
              </a:rPr>
              <a:t>ventilación artificial o para el uso de  </a:t>
            </a:r>
            <a:r>
              <a:rPr lang="es-ES" sz="2800" dirty="0">
                <a:solidFill>
                  <a:prstClr val="black"/>
                </a:solidFill>
                <a:latin typeface="Arial" panose="020B0604020202020204" pitchFamily="34" charset="0"/>
                <a:cs typeface="Arial" panose="020B0604020202020204" pitchFamily="34" charset="0"/>
              </a:rPr>
              <a:t>otros equipos </a:t>
            </a:r>
            <a:r>
              <a:rPr lang="es-ES" sz="2800" dirty="0" smtClean="0">
                <a:solidFill>
                  <a:prstClr val="black"/>
                </a:solidFill>
                <a:latin typeface="Arial" panose="020B0604020202020204" pitchFamily="34" charset="0"/>
                <a:cs typeface="Arial" panose="020B0604020202020204" pitchFamily="34" charset="0"/>
              </a:rPr>
              <a:t>electrodomésticos: </a:t>
            </a:r>
          </a:p>
          <a:p>
            <a:pPr marL="0" lvl="0" indent="0" algn="ctr" eaLnBrk="1" fontAlgn="auto" hangingPunct="1">
              <a:spcBef>
                <a:spcPts val="0"/>
              </a:spcBef>
              <a:spcAft>
                <a:spcPts val="0"/>
              </a:spcAft>
              <a:buNone/>
              <a:defRPr/>
            </a:pPr>
            <a:r>
              <a:rPr lang="es-ES" sz="2800" dirty="0" smtClean="0">
                <a:solidFill>
                  <a:prstClr val="black"/>
                </a:solidFill>
                <a:latin typeface="Arial" panose="020B0604020202020204" pitchFamily="34" charset="0"/>
                <a:cs typeface="Arial" panose="020B0604020202020204" pitchFamily="34" charset="0"/>
              </a:rPr>
              <a:t>acumular electricidad o una energía que se transforme rápidamente en ésta.</a:t>
            </a:r>
            <a:endParaRPr lang="es-ES" sz="2800" dirty="0">
              <a:solidFill>
                <a:prstClr val="black"/>
              </a:solidFill>
              <a:latin typeface="Arial" panose="020B0604020202020204" pitchFamily="34" charset="0"/>
              <a:cs typeface="Arial" panose="020B0604020202020204" pitchFamily="34" charset="0"/>
            </a:endParaRPr>
          </a:p>
        </p:txBody>
      </p:sp>
      <p:sp>
        <p:nvSpPr>
          <p:cNvPr id="4" name="3 Marcador de número de diapositiva"/>
          <p:cNvSpPr>
            <a:spLocks noGrp="1"/>
          </p:cNvSpPr>
          <p:nvPr>
            <p:ph type="sldNum" sz="quarter" idx="12"/>
          </p:nvPr>
        </p:nvSpPr>
        <p:spPr/>
        <p:txBody>
          <a:bodyPr/>
          <a:lstStyle/>
          <a:p>
            <a:pPr>
              <a:defRPr/>
            </a:pPr>
            <a:fld id="{932C9E75-C788-4083-8C59-530366A1A3D9}" type="slidenum">
              <a:rPr lang="es-ES" smtClean="0">
                <a:solidFill>
                  <a:prstClr val="black">
                    <a:tint val="75000"/>
                  </a:prstClr>
                </a:solidFill>
              </a:rPr>
              <a:pPr>
                <a:defRPr/>
              </a:pPr>
              <a:t>20</a:t>
            </a:fld>
            <a:endParaRPr lang="es-ES">
              <a:solidFill>
                <a:prstClr val="black">
                  <a:tint val="75000"/>
                </a:prstClr>
              </a:solidFill>
            </a:endParaRPr>
          </a:p>
        </p:txBody>
      </p:sp>
      <p:sp>
        <p:nvSpPr>
          <p:cNvPr id="5" name="1 Título"/>
          <p:cNvSpPr txBox="1">
            <a:spLocks/>
          </p:cNvSpPr>
          <p:nvPr/>
        </p:nvSpPr>
        <p:spPr bwMode="auto">
          <a:xfrm>
            <a:off x="467544" y="2060848"/>
            <a:ext cx="8229600" cy="1080120"/>
          </a:xfrm>
          <a:prstGeom prst="rect">
            <a:avLst/>
          </a:prstGeom>
          <a:ln>
            <a:noFill/>
          </a:ln>
          <a:extLst/>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eaLnBrk="1" fontAlgn="auto" hangingPunct="1">
              <a:spcBef>
                <a:spcPts val="0"/>
              </a:spcBef>
              <a:spcAft>
                <a:spcPts val="0"/>
              </a:spcAft>
              <a:defRPr/>
            </a:pPr>
            <a:r>
              <a:rPr lang="es-ES" sz="2800" dirty="0" smtClean="0">
                <a:solidFill>
                  <a:prstClr val="black"/>
                </a:solidFill>
                <a:latin typeface="Arial" panose="020B0604020202020204" pitchFamily="34" charset="0"/>
                <a:cs typeface="Arial" panose="020B0604020202020204" pitchFamily="34" charset="0"/>
              </a:rPr>
              <a:t>Si </a:t>
            </a:r>
            <a:r>
              <a:rPr lang="es-ES" sz="2800" dirty="0">
                <a:solidFill>
                  <a:prstClr val="black"/>
                </a:solidFill>
                <a:latin typeface="Arial" panose="020B0604020202020204" pitchFamily="34" charset="0"/>
                <a:cs typeface="Arial" panose="020B0604020202020204" pitchFamily="34" charset="0"/>
              </a:rPr>
              <a:t>hace falta calor o frío: </a:t>
            </a:r>
          </a:p>
          <a:p>
            <a:pPr lvl="0" eaLnBrk="1" fontAlgn="auto" hangingPunct="1">
              <a:spcBef>
                <a:spcPts val="0"/>
              </a:spcBef>
              <a:spcAft>
                <a:spcPts val="0"/>
              </a:spcAft>
              <a:defRPr/>
            </a:pPr>
            <a:r>
              <a:rPr lang="es-ES" sz="2800" dirty="0">
                <a:solidFill>
                  <a:prstClr val="black"/>
                </a:solidFill>
                <a:latin typeface="Arial" panose="020B0604020202020204" pitchFamily="34" charset="0"/>
                <a:cs typeface="Arial" panose="020B0604020202020204" pitchFamily="34" charset="0"/>
              </a:rPr>
              <a:t>acumular calor o frío. </a:t>
            </a:r>
          </a:p>
        </p:txBody>
      </p:sp>
    </p:spTree>
    <p:extLst>
      <p:ext uri="{BB962C8B-B14F-4D97-AF65-F5344CB8AC3E}">
        <p14:creationId xmlns:p14="http://schemas.microsoft.com/office/powerpoint/2010/main" val="98572990"/>
      </p:ext>
    </p:extLst>
  </p:cSld>
  <p:clrMapOvr>
    <a:masterClrMapping/>
  </p:clrMapOvr>
  <mc:AlternateContent xmlns:mc="http://schemas.openxmlformats.org/markup-compatibility/2006" xmlns:p14="http://schemas.microsoft.com/office/powerpoint/2010/main">
    <mc:Choice Requires="p14">
      <p:transition spd="slow" p14:dur="2000" advTm="32308"/>
    </mc:Choice>
    <mc:Fallback xmlns="">
      <p:transition spd="slow" advTm="32308"/>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548680"/>
            <a:ext cx="8229600" cy="1080120"/>
          </a:xfrm>
          <a:ln>
            <a:noFill/>
          </a:ln>
        </p:spPr>
        <p:style>
          <a:lnRef idx="2">
            <a:schemeClr val="accent6"/>
          </a:lnRef>
          <a:fillRef idx="1">
            <a:schemeClr val="lt1"/>
          </a:fillRef>
          <a:effectRef idx="0">
            <a:schemeClr val="accent6"/>
          </a:effectRef>
          <a:fontRef idx="minor">
            <a:schemeClr val="dk1"/>
          </a:fontRef>
        </p:style>
        <p:txBody>
          <a:bodyPr/>
          <a:lstStyle/>
          <a:p>
            <a:r>
              <a:rPr lang="es-ES" dirty="0" smtClean="0">
                <a:latin typeface="+mn-lt"/>
              </a:rPr>
              <a:t>UNA PREMISA OBLIGATORIA</a:t>
            </a:r>
            <a:endParaRPr lang="es-ES" dirty="0">
              <a:latin typeface="+mn-lt"/>
            </a:endParaRPr>
          </a:p>
        </p:txBody>
      </p:sp>
      <p:sp>
        <p:nvSpPr>
          <p:cNvPr id="3" name="2 Marcador de contenido"/>
          <p:cNvSpPr>
            <a:spLocks noGrp="1"/>
          </p:cNvSpPr>
          <p:nvPr>
            <p:ph idx="1"/>
          </p:nvPr>
        </p:nvSpPr>
        <p:spPr>
          <a:xfrm>
            <a:off x="457200" y="2420888"/>
            <a:ext cx="8229600" cy="3384376"/>
          </a:xfrm>
          <a:ln>
            <a:noFill/>
          </a:ln>
        </p:spPr>
        <p:style>
          <a:lnRef idx="2">
            <a:schemeClr val="accent6"/>
          </a:lnRef>
          <a:fillRef idx="1">
            <a:schemeClr val="lt1"/>
          </a:fillRef>
          <a:effectRef idx="0">
            <a:schemeClr val="accent6"/>
          </a:effectRef>
          <a:fontRef idx="minor">
            <a:schemeClr val="dk1"/>
          </a:fontRef>
        </p:style>
        <p:txBody>
          <a:bodyPr/>
          <a:lstStyle/>
          <a:p>
            <a:pPr marL="0" lvl="0" indent="0" algn="ctr" eaLnBrk="1" fontAlgn="auto" hangingPunct="1">
              <a:spcBef>
                <a:spcPts val="0"/>
              </a:spcBef>
              <a:spcAft>
                <a:spcPts val="0"/>
              </a:spcAft>
              <a:buNone/>
              <a:defRPr/>
            </a:pPr>
            <a:endParaRPr lang="es-ES" sz="2800" dirty="0" smtClean="0">
              <a:solidFill>
                <a:prstClr val="black"/>
              </a:solidFill>
              <a:latin typeface="Arial" pitchFamily="34" charset="0"/>
              <a:cs typeface="Arial" pitchFamily="34" charset="0"/>
            </a:endParaRPr>
          </a:p>
          <a:p>
            <a:pPr marL="0" lvl="0" indent="0" algn="ctr" eaLnBrk="1" fontAlgn="auto" hangingPunct="1">
              <a:spcBef>
                <a:spcPts val="0"/>
              </a:spcBef>
              <a:spcAft>
                <a:spcPts val="0"/>
              </a:spcAft>
              <a:buNone/>
              <a:defRPr/>
            </a:pPr>
            <a:r>
              <a:rPr lang="es-ES" sz="2800" dirty="0" smtClean="0">
                <a:solidFill>
                  <a:prstClr val="black"/>
                </a:solidFill>
                <a:latin typeface="Arial" pitchFamily="34" charset="0"/>
                <a:cs typeface="Arial" pitchFamily="34" charset="0"/>
              </a:rPr>
              <a:t>Es importante entender que para </a:t>
            </a:r>
            <a:r>
              <a:rPr lang="es-ES" sz="2800" dirty="0">
                <a:solidFill>
                  <a:prstClr val="black"/>
                </a:solidFill>
                <a:latin typeface="Arial" pitchFamily="34" charset="0"/>
                <a:cs typeface="Arial" pitchFamily="34" charset="0"/>
              </a:rPr>
              <a:t>que una red </a:t>
            </a:r>
            <a:r>
              <a:rPr lang="es-ES" sz="2800" dirty="0" smtClean="0">
                <a:solidFill>
                  <a:prstClr val="black"/>
                </a:solidFill>
                <a:latin typeface="Arial" pitchFamily="34" charset="0"/>
                <a:cs typeface="Arial" pitchFamily="34" charset="0"/>
              </a:rPr>
              <a:t>local cumpla su función de autoabastecer energéticamente en todo momento a una población determinada, </a:t>
            </a:r>
          </a:p>
          <a:p>
            <a:pPr marL="0" lvl="0" indent="0" algn="ctr" eaLnBrk="1" fontAlgn="auto" hangingPunct="1">
              <a:spcBef>
                <a:spcPts val="0"/>
              </a:spcBef>
              <a:spcAft>
                <a:spcPts val="0"/>
              </a:spcAft>
              <a:buNone/>
              <a:defRPr/>
            </a:pPr>
            <a:r>
              <a:rPr lang="es-ES" sz="2800" kern="0" dirty="0" smtClean="0">
                <a:ln w="3175" cmpd="sng">
                  <a:solidFill>
                    <a:sysClr val="windowText" lastClr="000000"/>
                  </a:solidFill>
                  <a:prstDash val="solid"/>
                  <a:miter lim="800000"/>
                </a:ln>
                <a:solidFill>
                  <a:prstClr val="black"/>
                </a:solidFill>
                <a:latin typeface="Arial" pitchFamily="34" charset="0"/>
                <a:cs typeface="Arial" pitchFamily="34" charset="0"/>
              </a:rPr>
              <a:t>la </a:t>
            </a:r>
            <a:r>
              <a:rPr lang="es-ES" sz="2800" kern="0" dirty="0">
                <a:ln w="3175" cmpd="sng">
                  <a:solidFill>
                    <a:sysClr val="windowText" lastClr="000000"/>
                  </a:solidFill>
                  <a:prstDash val="solid"/>
                  <a:miter lim="800000"/>
                </a:ln>
                <a:solidFill>
                  <a:prstClr val="black"/>
                </a:solidFill>
                <a:latin typeface="Arial" pitchFamily="34" charset="0"/>
                <a:cs typeface="Arial" pitchFamily="34" charset="0"/>
              </a:rPr>
              <a:t>acumulación de energía debe hacerse al mismo nivel de </a:t>
            </a:r>
            <a:r>
              <a:rPr lang="es-ES" sz="2800" kern="0" dirty="0" smtClean="0">
                <a:ln w="3175" cmpd="sng">
                  <a:solidFill>
                    <a:sysClr val="windowText" lastClr="000000"/>
                  </a:solidFill>
                  <a:prstDash val="solid"/>
                  <a:miter lim="800000"/>
                </a:ln>
                <a:solidFill>
                  <a:prstClr val="black"/>
                </a:solidFill>
                <a:latin typeface="Arial" pitchFamily="34" charset="0"/>
                <a:cs typeface="Arial" pitchFamily="34" charset="0"/>
              </a:rPr>
              <a:t>dicha </a:t>
            </a:r>
            <a:r>
              <a:rPr lang="es-ES" sz="2800" kern="0" dirty="0">
                <a:ln w="3175" cmpd="sng">
                  <a:solidFill>
                    <a:sysClr val="windowText" lastClr="000000"/>
                  </a:solidFill>
                  <a:prstDash val="solid"/>
                  <a:miter lim="800000"/>
                </a:ln>
                <a:solidFill>
                  <a:prstClr val="black"/>
                </a:solidFill>
                <a:latin typeface="Arial" pitchFamily="34" charset="0"/>
                <a:cs typeface="Arial" pitchFamily="34" charset="0"/>
              </a:rPr>
              <a:t>red </a:t>
            </a:r>
            <a:r>
              <a:rPr lang="es-ES" sz="2800" kern="0" dirty="0" smtClean="0">
                <a:ln w="3175" cmpd="sng">
                  <a:solidFill>
                    <a:sysClr val="windowText" lastClr="000000"/>
                  </a:solidFill>
                  <a:prstDash val="solid"/>
                  <a:miter lim="800000"/>
                </a:ln>
                <a:solidFill>
                  <a:prstClr val="black"/>
                </a:solidFill>
                <a:latin typeface="Arial" pitchFamily="34" charset="0"/>
                <a:cs typeface="Arial" pitchFamily="34" charset="0"/>
              </a:rPr>
              <a:t>local. </a:t>
            </a:r>
            <a:endParaRPr lang="es-ES" sz="2800" kern="0" dirty="0">
              <a:ln w="3175" cmpd="sng">
                <a:solidFill>
                  <a:sysClr val="windowText" lastClr="000000"/>
                </a:solidFill>
                <a:prstDash val="solid"/>
                <a:miter lim="800000"/>
              </a:ln>
              <a:solidFill>
                <a:prstClr val="black"/>
              </a:solidFill>
              <a:latin typeface="Arial" pitchFamily="34" charset="0"/>
              <a:cs typeface="Arial" pitchFamily="34" charset="0"/>
            </a:endParaRPr>
          </a:p>
          <a:p>
            <a:pPr algn="ctr"/>
            <a:endParaRPr lang="es-ES" sz="2800" dirty="0" smtClean="0">
              <a:latin typeface="Arial" pitchFamily="34" charset="0"/>
              <a:cs typeface="Arial" pitchFamily="34" charset="0"/>
            </a:endParaRPr>
          </a:p>
        </p:txBody>
      </p:sp>
      <p:sp>
        <p:nvSpPr>
          <p:cNvPr id="4" name="3 Marcador de número de diapositiva"/>
          <p:cNvSpPr>
            <a:spLocks noGrp="1"/>
          </p:cNvSpPr>
          <p:nvPr>
            <p:ph type="sldNum" sz="quarter" idx="12"/>
          </p:nvPr>
        </p:nvSpPr>
        <p:spPr/>
        <p:txBody>
          <a:bodyPr/>
          <a:lstStyle/>
          <a:p>
            <a:pPr>
              <a:defRPr/>
            </a:pPr>
            <a:fld id="{932C9E75-C788-4083-8C59-530366A1A3D9}" type="slidenum">
              <a:rPr lang="es-ES" smtClean="0">
                <a:solidFill>
                  <a:prstClr val="black">
                    <a:tint val="75000"/>
                  </a:prstClr>
                </a:solidFill>
              </a:rPr>
              <a:pPr>
                <a:defRPr/>
              </a:pPr>
              <a:t>21</a:t>
            </a:fld>
            <a:endParaRPr lang="es-ES">
              <a:solidFill>
                <a:prstClr val="black">
                  <a:tint val="75000"/>
                </a:prstClr>
              </a:solidFill>
            </a:endParaRPr>
          </a:p>
        </p:txBody>
      </p:sp>
    </p:spTree>
    <p:extLst>
      <p:ext uri="{BB962C8B-B14F-4D97-AF65-F5344CB8AC3E}">
        <p14:creationId xmlns:p14="http://schemas.microsoft.com/office/powerpoint/2010/main" val="4165998289"/>
      </p:ext>
    </p:extLst>
  </p:cSld>
  <p:clrMapOvr>
    <a:masterClrMapping/>
  </p:clrMapOvr>
  <mc:AlternateContent xmlns:mc="http://schemas.openxmlformats.org/markup-compatibility/2006" xmlns:p14="http://schemas.microsoft.com/office/powerpoint/2010/main">
    <mc:Choice Requires="p14">
      <p:transition spd="slow" p14:dur="2000" advTm="24848"/>
    </mc:Choice>
    <mc:Fallback xmlns="">
      <p:transition spd="slow" advTm="24848"/>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18654"/>
            <a:ext cx="8229600" cy="2722314"/>
          </a:xfrm>
          <a:noFill/>
          <a:ln>
            <a:noFill/>
          </a:ln>
        </p:spPr>
        <p:style>
          <a:lnRef idx="2">
            <a:schemeClr val="accent6"/>
          </a:lnRef>
          <a:fillRef idx="1">
            <a:schemeClr val="lt1"/>
          </a:fillRef>
          <a:effectRef idx="0">
            <a:schemeClr val="accent6"/>
          </a:effectRef>
          <a:fontRef idx="minor">
            <a:schemeClr val="dk1"/>
          </a:fontRef>
        </p:style>
        <p:txBody>
          <a:bodyPr/>
          <a:lstStyle/>
          <a:p>
            <a:r>
              <a:rPr lang="es-MX" sz="2800" dirty="0" smtClean="0">
                <a:solidFill>
                  <a:schemeClr val="tx1"/>
                </a:solidFill>
                <a:latin typeface="Arial" panose="020B0604020202020204" pitchFamily="34" charset="0"/>
                <a:cs typeface="Arial" panose="020B0604020202020204" pitchFamily="34" charset="0"/>
              </a:rPr>
              <a:t>Que conste que no solamente las fuentes renovables de energía necesitan la acumulación, sino todas, inclusive el petróleo que no es ni más ni menos que energía acumulada en tanques. Solo que en este caso, lo que se acumula es el líquido.</a:t>
            </a:r>
            <a:endParaRPr lang="es-ES" sz="2800" dirty="0">
              <a:solidFill>
                <a:schemeClr val="tx1"/>
              </a:solidFill>
              <a:latin typeface="Arial" panose="020B0604020202020204" pitchFamily="34" charset="0"/>
              <a:cs typeface="Arial" panose="020B0604020202020204" pitchFamily="34" charset="0"/>
            </a:endParaRPr>
          </a:p>
        </p:txBody>
      </p:sp>
      <p:sp>
        <p:nvSpPr>
          <p:cNvPr id="3" name="2 Marcador de contenido"/>
          <p:cNvSpPr>
            <a:spLocks noGrp="1"/>
          </p:cNvSpPr>
          <p:nvPr>
            <p:ph idx="1"/>
          </p:nvPr>
        </p:nvSpPr>
        <p:spPr>
          <a:xfrm>
            <a:off x="457200" y="3573016"/>
            <a:ext cx="8229600" cy="2808312"/>
          </a:xfrm>
          <a:ln>
            <a:noFill/>
          </a:ln>
        </p:spPr>
        <p:style>
          <a:lnRef idx="2">
            <a:schemeClr val="accent6"/>
          </a:lnRef>
          <a:fillRef idx="1">
            <a:schemeClr val="lt1"/>
          </a:fillRef>
          <a:effectRef idx="0">
            <a:schemeClr val="accent6"/>
          </a:effectRef>
          <a:fontRef idx="minor">
            <a:schemeClr val="dk1"/>
          </a:fontRef>
        </p:style>
        <p:txBody>
          <a:bodyPr/>
          <a:lstStyle/>
          <a:p>
            <a:r>
              <a:rPr lang="es-MX" sz="2800" dirty="0" smtClean="0">
                <a:latin typeface="Arial" panose="020B0604020202020204" pitchFamily="34" charset="0"/>
                <a:cs typeface="Arial" panose="020B0604020202020204" pitchFamily="34" charset="0"/>
              </a:rPr>
              <a:t>No hay nada que tenga mayor incertidumbre que el </a:t>
            </a:r>
            <a:r>
              <a:rPr lang="es-MX" sz="2800" dirty="0" err="1" smtClean="0">
                <a:latin typeface="Arial" panose="020B0604020202020204" pitchFamily="34" charset="0"/>
                <a:cs typeface="Arial" panose="020B0604020202020204" pitchFamily="34" charset="0"/>
              </a:rPr>
              <a:t>diesel</a:t>
            </a:r>
            <a:r>
              <a:rPr lang="es-MX" sz="2800" dirty="0" smtClean="0">
                <a:latin typeface="Arial" panose="020B0604020202020204" pitchFamily="34" charset="0"/>
                <a:cs typeface="Arial" panose="020B0604020202020204" pitchFamily="34" charset="0"/>
              </a:rPr>
              <a:t> o la gasolina en un </a:t>
            </a:r>
            <a:r>
              <a:rPr lang="es-MX" sz="2800" dirty="0" err="1" smtClean="0">
                <a:latin typeface="Arial" panose="020B0604020202020204" pitchFamily="34" charset="0"/>
                <a:cs typeface="Arial" panose="020B0604020202020204" pitchFamily="34" charset="0"/>
              </a:rPr>
              <a:t>servicentro</a:t>
            </a:r>
            <a:r>
              <a:rPr lang="es-MX" sz="2800" dirty="0" smtClean="0">
                <a:latin typeface="Arial" panose="020B0604020202020204" pitchFamily="34" charset="0"/>
                <a:cs typeface="Arial" panose="020B0604020202020204" pitchFamily="34" charset="0"/>
              </a:rPr>
              <a:t>, o un centro de generación distribuida de electricidad, pues depende de muchos factores, entre ellos, el barco que trae el petróleo venciendo el bloqueo.</a:t>
            </a:r>
            <a:endParaRPr lang="es-ES" sz="2800" dirty="0">
              <a:latin typeface="Arial" panose="020B0604020202020204" pitchFamily="34" charset="0"/>
              <a:cs typeface="Arial" panose="020B0604020202020204" pitchFamily="34" charset="0"/>
            </a:endParaRPr>
          </a:p>
        </p:txBody>
      </p:sp>
      <p:sp>
        <p:nvSpPr>
          <p:cNvPr id="4" name="3 Marcador de número de diapositiva"/>
          <p:cNvSpPr>
            <a:spLocks noGrp="1"/>
          </p:cNvSpPr>
          <p:nvPr>
            <p:ph type="sldNum" sz="quarter" idx="12"/>
          </p:nvPr>
        </p:nvSpPr>
        <p:spPr/>
        <p:txBody>
          <a:bodyPr/>
          <a:lstStyle/>
          <a:p>
            <a:pPr>
              <a:defRPr/>
            </a:pPr>
            <a:fld id="{932C9E75-C788-4083-8C59-530366A1A3D9}" type="slidenum">
              <a:rPr lang="es-ES" smtClean="0">
                <a:solidFill>
                  <a:prstClr val="black">
                    <a:tint val="75000"/>
                  </a:prstClr>
                </a:solidFill>
              </a:rPr>
              <a:pPr>
                <a:defRPr/>
              </a:pPr>
              <a:t>22</a:t>
            </a:fld>
            <a:endParaRPr lang="es-ES">
              <a:solidFill>
                <a:prstClr val="black">
                  <a:tint val="75000"/>
                </a:prstClr>
              </a:solidFill>
            </a:endParaRPr>
          </a:p>
        </p:txBody>
      </p:sp>
    </p:spTree>
    <p:extLst>
      <p:ext uri="{BB962C8B-B14F-4D97-AF65-F5344CB8AC3E}">
        <p14:creationId xmlns:p14="http://schemas.microsoft.com/office/powerpoint/2010/main" val="16667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55576" y="116632"/>
            <a:ext cx="7704856" cy="4752528"/>
          </a:xfrm>
          <a:noFill/>
          <a:ln>
            <a:noFill/>
          </a:ln>
        </p:spPr>
        <p:style>
          <a:lnRef idx="1">
            <a:schemeClr val="accent1"/>
          </a:lnRef>
          <a:fillRef idx="2">
            <a:schemeClr val="accent1"/>
          </a:fillRef>
          <a:effectRef idx="1">
            <a:schemeClr val="accent1"/>
          </a:effectRef>
          <a:fontRef idx="minor">
            <a:schemeClr val="dk1"/>
          </a:fontRef>
        </p:style>
        <p:txBody>
          <a:bodyPr/>
          <a:lstStyle/>
          <a:p>
            <a:r>
              <a:rPr lang="es-ES" sz="3600" dirty="0" smtClean="0">
                <a:solidFill>
                  <a:schemeClr val="tx1"/>
                </a:solidFill>
                <a:latin typeface="Arial" pitchFamily="34" charset="0"/>
                <a:cs typeface="Arial" pitchFamily="34" charset="0"/>
              </a:rPr>
              <a:t>Son muchos los pasos     importantes dados por la revolución desde los primeros hasta los últimos   años, empezando </a:t>
            </a:r>
            <a:r>
              <a:rPr lang="es-ES" sz="3600" dirty="0">
                <a:solidFill>
                  <a:schemeClr val="tx1"/>
                </a:solidFill>
                <a:latin typeface="Arial" pitchFamily="34" charset="0"/>
                <a:cs typeface="Arial" pitchFamily="34" charset="0"/>
              </a:rPr>
              <a:t>por </a:t>
            </a:r>
            <a:r>
              <a:rPr lang="es-ES" sz="3600" dirty="0" smtClean="0">
                <a:solidFill>
                  <a:schemeClr val="tx1"/>
                </a:solidFill>
                <a:latin typeface="Arial" pitchFamily="34" charset="0"/>
                <a:cs typeface="Arial" pitchFamily="34" charset="0"/>
              </a:rPr>
              <a:t>la construcción del socialismo, entregándole el poder al pueblo, así como la </a:t>
            </a:r>
            <a:r>
              <a:rPr lang="es-ES" sz="3600" dirty="0">
                <a:solidFill>
                  <a:schemeClr val="tx1"/>
                </a:solidFill>
                <a:latin typeface="Arial" pitchFamily="34" charset="0"/>
                <a:cs typeface="Arial" pitchFamily="34" charset="0"/>
              </a:rPr>
              <a:t>Revolución Energética </a:t>
            </a:r>
            <a:r>
              <a:rPr lang="es-ES" sz="3600" dirty="0" smtClean="0">
                <a:solidFill>
                  <a:schemeClr val="tx1"/>
                </a:solidFill>
                <a:latin typeface="Arial" pitchFamily="34" charset="0"/>
                <a:cs typeface="Arial" pitchFamily="34" charset="0"/>
              </a:rPr>
              <a:t/>
            </a:r>
            <a:br>
              <a:rPr lang="es-ES" sz="3600" dirty="0" smtClean="0">
                <a:solidFill>
                  <a:schemeClr val="tx1"/>
                </a:solidFill>
                <a:latin typeface="Arial" pitchFamily="34" charset="0"/>
                <a:cs typeface="Arial" pitchFamily="34" charset="0"/>
              </a:rPr>
            </a:br>
            <a:r>
              <a:rPr lang="es-ES" sz="3600" dirty="0" smtClean="0">
                <a:solidFill>
                  <a:schemeClr val="tx1"/>
                </a:solidFill>
                <a:latin typeface="Arial" pitchFamily="34" charset="0"/>
                <a:cs typeface="Arial" pitchFamily="34" charset="0"/>
              </a:rPr>
              <a:t>del año 2006 </a:t>
            </a:r>
            <a:endParaRPr lang="es-ES" sz="3600" dirty="0">
              <a:solidFill>
                <a:schemeClr val="tx1"/>
              </a:solidFill>
              <a:latin typeface="Arial" pitchFamily="34" charset="0"/>
              <a:cs typeface="Arial" pitchFamily="34" charset="0"/>
            </a:endParaRPr>
          </a:p>
        </p:txBody>
      </p:sp>
      <p:sp>
        <p:nvSpPr>
          <p:cNvPr id="4" name="3 Marcador de número de diapositiva"/>
          <p:cNvSpPr>
            <a:spLocks noGrp="1"/>
          </p:cNvSpPr>
          <p:nvPr>
            <p:ph type="sldNum" sz="quarter" idx="12"/>
          </p:nvPr>
        </p:nvSpPr>
        <p:spPr/>
        <p:txBody>
          <a:bodyPr/>
          <a:lstStyle/>
          <a:p>
            <a:pPr>
              <a:defRPr/>
            </a:pPr>
            <a:fld id="{932C9E75-C788-4083-8C59-530366A1A3D9}" type="slidenum">
              <a:rPr lang="es-ES" smtClean="0">
                <a:solidFill>
                  <a:prstClr val="black">
                    <a:tint val="75000"/>
                  </a:prstClr>
                </a:solidFill>
              </a:rPr>
              <a:pPr>
                <a:defRPr/>
              </a:pPr>
              <a:t>23</a:t>
            </a:fld>
            <a:endParaRPr lang="es-ES" dirty="0">
              <a:solidFill>
                <a:prstClr val="black">
                  <a:tint val="75000"/>
                </a:prstClr>
              </a:solidFill>
            </a:endParaRPr>
          </a:p>
        </p:txBody>
      </p:sp>
    </p:spTree>
    <p:extLst>
      <p:ext uri="{BB962C8B-B14F-4D97-AF65-F5344CB8AC3E}">
        <p14:creationId xmlns:p14="http://schemas.microsoft.com/office/powerpoint/2010/main" val="1439539289"/>
      </p:ext>
    </p:extLst>
  </p:cSld>
  <p:clrMapOvr>
    <a:masterClrMapping/>
  </p:clrMapOvr>
  <mc:AlternateContent xmlns:mc="http://schemas.openxmlformats.org/markup-compatibility/2006" xmlns:p14="http://schemas.microsoft.com/office/powerpoint/2010/main">
    <mc:Choice Requires="p14">
      <p:transition spd="slow" p14:dur="2000" advTm="13605"/>
    </mc:Choice>
    <mc:Fallback xmlns="">
      <p:transition spd="slow" advTm="13605"/>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2968" y="1556792"/>
            <a:ext cx="8280000" cy="5184576"/>
          </a:xfrm>
          <a:ln w="76200">
            <a:noFill/>
          </a:ln>
        </p:spPr>
        <p:txBody>
          <a:bodyPr/>
          <a:lstStyle/>
          <a:p>
            <a:r>
              <a:rPr lang="es-ES" sz="2800" dirty="0" smtClean="0">
                <a:latin typeface="Arial" panose="020B0604020202020204" pitchFamily="34" charset="0"/>
                <a:cs typeface="Arial" panose="020B0604020202020204" pitchFamily="34" charset="0"/>
              </a:rPr>
              <a:t>Se ha hecho evidente que la energía es uno de los recursos locales, es abundante y su uso es también local, por lo tanto, el problema debería ser resuelto por cada localidad, o sea, en nuestro caso, por el municipio.</a:t>
            </a:r>
          </a:p>
          <a:p>
            <a:pPr marL="0" indent="0">
              <a:buNone/>
            </a:pPr>
            <a:endParaRPr lang="es-ES" sz="1200" dirty="0" smtClean="0">
              <a:latin typeface="Arial" panose="020B0604020202020204" pitchFamily="34" charset="0"/>
              <a:cs typeface="Arial" panose="020B0604020202020204" pitchFamily="34" charset="0"/>
            </a:endParaRPr>
          </a:p>
          <a:p>
            <a:pPr lvl="0"/>
            <a:r>
              <a:rPr lang="es-ES" sz="2800" dirty="0" smtClean="0">
                <a:solidFill>
                  <a:prstClr val="black"/>
                </a:solidFill>
                <a:latin typeface="Arial" panose="020B0604020202020204" pitchFamily="34" charset="0"/>
                <a:cs typeface="Arial" panose="020B0604020202020204" pitchFamily="34" charset="0"/>
              </a:rPr>
              <a:t>Cada municipio debería conocer con qué fuentes de energía realmente cuenta y debe realizar </a:t>
            </a:r>
            <a:r>
              <a:rPr lang="es-ES" sz="2800" dirty="0">
                <a:solidFill>
                  <a:prstClr val="black"/>
                </a:solidFill>
                <a:latin typeface="Arial" panose="020B0604020202020204" pitchFamily="34" charset="0"/>
                <a:cs typeface="Arial" panose="020B0604020202020204" pitchFamily="34" charset="0"/>
              </a:rPr>
              <a:t>estudios de consumo de energía por uso final</a:t>
            </a:r>
            <a:r>
              <a:rPr lang="es-ES" sz="2800" dirty="0" smtClean="0">
                <a:solidFill>
                  <a:prstClr val="black"/>
                </a:solidFill>
                <a:latin typeface="Arial" panose="020B0604020202020204" pitchFamily="34" charset="0"/>
                <a:cs typeface="Arial" panose="020B0604020202020204" pitchFamily="34" charset="0"/>
              </a:rPr>
              <a:t>. Solamente </a:t>
            </a:r>
            <a:r>
              <a:rPr lang="es-ES" sz="2800" dirty="0">
                <a:solidFill>
                  <a:prstClr val="black"/>
                </a:solidFill>
                <a:latin typeface="Arial" panose="020B0604020202020204" pitchFamily="34" charset="0"/>
                <a:cs typeface="Arial" panose="020B0604020202020204" pitchFamily="34" charset="0"/>
              </a:rPr>
              <a:t>conociendo para qué se usa la energía, se podrán tomar decisiones inteligentes. </a:t>
            </a:r>
          </a:p>
          <a:p>
            <a:endParaRPr lang="es-ES" sz="2800" dirty="0">
              <a:latin typeface="Arial" panose="020B0604020202020204" pitchFamily="34" charset="0"/>
              <a:cs typeface="Arial" panose="020B0604020202020204" pitchFamily="34" charset="0"/>
            </a:endParaRPr>
          </a:p>
          <a:p>
            <a:endParaRPr lang="es-ES" sz="2800" dirty="0" smtClean="0">
              <a:latin typeface="Arial" panose="020B0604020202020204" pitchFamily="34" charset="0"/>
              <a:cs typeface="Arial" panose="020B0604020202020204" pitchFamily="34" charset="0"/>
            </a:endParaRPr>
          </a:p>
          <a:p>
            <a:endParaRPr lang="es-ES" sz="2800" dirty="0" smtClean="0">
              <a:latin typeface="Arial" panose="020B0604020202020204" pitchFamily="34" charset="0"/>
              <a:cs typeface="Arial" panose="020B0604020202020204" pitchFamily="34" charset="0"/>
            </a:endParaRPr>
          </a:p>
          <a:p>
            <a:endParaRPr lang="es-ES" sz="2800" dirty="0" smtClean="0">
              <a:latin typeface="Arial" panose="020B0604020202020204" pitchFamily="34" charset="0"/>
              <a:cs typeface="Arial" panose="020B0604020202020204" pitchFamily="34" charset="0"/>
            </a:endParaRPr>
          </a:p>
        </p:txBody>
      </p:sp>
      <p:sp>
        <p:nvSpPr>
          <p:cNvPr id="4" name="3 Marcador de número de diapositiva"/>
          <p:cNvSpPr>
            <a:spLocks noGrp="1"/>
          </p:cNvSpPr>
          <p:nvPr>
            <p:ph type="sldNum" sz="quarter" idx="12"/>
          </p:nvPr>
        </p:nvSpPr>
        <p:spPr/>
        <p:txBody>
          <a:bodyPr/>
          <a:lstStyle/>
          <a:p>
            <a:pPr>
              <a:defRPr/>
            </a:pPr>
            <a:fld id="{932C9E75-C788-4083-8C59-530366A1A3D9}" type="slidenum">
              <a:rPr lang="es-ES" smtClean="0">
                <a:solidFill>
                  <a:prstClr val="black">
                    <a:tint val="75000"/>
                  </a:prstClr>
                </a:solidFill>
              </a:rPr>
              <a:pPr>
                <a:defRPr/>
              </a:pPr>
              <a:t>24</a:t>
            </a:fld>
            <a:endParaRPr lang="es-ES" dirty="0">
              <a:solidFill>
                <a:prstClr val="black">
                  <a:tint val="75000"/>
                </a:prstClr>
              </a:solidFill>
            </a:endParaRPr>
          </a:p>
        </p:txBody>
      </p:sp>
      <p:sp>
        <p:nvSpPr>
          <p:cNvPr id="5" name="1 Título"/>
          <p:cNvSpPr>
            <a:spLocks noGrp="1"/>
          </p:cNvSpPr>
          <p:nvPr>
            <p:ph type="title"/>
          </p:nvPr>
        </p:nvSpPr>
        <p:spPr>
          <a:xfrm>
            <a:off x="413824" y="188640"/>
            <a:ext cx="8280000" cy="1143000"/>
          </a:xfrm>
          <a:ln>
            <a:noFill/>
          </a:ln>
        </p:spPr>
        <p:style>
          <a:lnRef idx="2">
            <a:schemeClr val="accent6"/>
          </a:lnRef>
          <a:fillRef idx="1">
            <a:schemeClr val="lt1"/>
          </a:fillRef>
          <a:effectRef idx="0">
            <a:schemeClr val="accent6"/>
          </a:effectRef>
          <a:fontRef idx="minor">
            <a:schemeClr val="dk1"/>
          </a:fontRef>
        </p:style>
        <p:txBody>
          <a:bodyPr/>
          <a:lstStyle/>
          <a:p>
            <a:r>
              <a:rPr lang="es-ES" sz="3600" dirty="0" smtClean="0"/>
              <a:t>PASOS IMPORTANTES QUE SE DEBEN SEGUIR DANDO</a:t>
            </a:r>
            <a:endParaRPr lang="es-ES" sz="3600" dirty="0"/>
          </a:p>
        </p:txBody>
      </p:sp>
    </p:spTree>
    <p:extLst>
      <p:ext uri="{BB962C8B-B14F-4D97-AF65-F5344CB8AC3E}">
        <p14:creationId xmlns:p14="http://schemas.microsoft.com/office/powerpoint/2010/main" val="397421266"/>
      </p:ext>
    </p:extLst>
  </p:cSld>
  <p:clrMapOvr>
    <a:masterClrMapping/>
  </p:clrMapOvr>
  <mc:AlternateContent xmlns:mc="http://schemas.openxmlformats.org/markup-compatibility/2006" xmlns:p14="http://schemas.microsoft.com/office/powerpoint/2010/main">
    <mc:Choice Requires="p14">
      <p:transition spd="slow" p14:dur="2000" advTm="38618"/>
    </mc:Choice>
    <mc:Fallback xmlns="">
      <p:transition spd="slow" advTm="38618"/>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87821"/>
            <a:ext cx="8229600" cy="5649491"/>
          </a:xfrm>
          <a:ln>
            <a:noFill/>
          </a:ln>
        </p:spPr>
        <p:style>
          <a:lnRef idx="2">
            <a:schemeClr val="accent6"/>
          </a:lnRef>
          <a:fillRef idx="1">
            <a:schemeClr val="lt1"/>
          </a:fillRef>
          <a:effectRef idx="0">
            <a:schemeClr val="accent6"/>
          </a:effectRef>
          <a:fontRef idx="minor">
            <a:schemeClr val="dk1"/>
          </a:fontRef>
        </p:style>
        <p:txBody>
          <a:bodyPr/>
          <a:lstStyle/>
          <a:p>
            <a:pPr lvl="0"/>
            <a:endParaRPr lang="es-ES" sz="800" dirty="0" smtClean="0">
              <a:solidFill>
                <a:prstClr val="black"/>
              </a:solidFill>
              <a:latin typeface="Arial" panose="020B0604020202020204" pitchFamily="34" charset="0"/>
              <a:cs typeface="Arial" panose="020B0604020202020204" pitchFamily="34" charset="0"/>
            </a:endParaRPr>
          </a:p>
          <a:p>
            <a:pPr lvl="0"/>
            <a:r>
              <a:rPr lang="es-ES" sz="2800" dirty="0" smtClean="0">
                <a:solidFill>
                  <a:prstClr val="black"/>
                </a:solidFill>
                <a:latin typeface="Arial" panose="020B0604020202020204" pitchFamily="34" charset="0"/>
                <a:cs typeface="Arial" panose="020B0604020202020204" pitchFamily="34" charset="0"/>
              </a:rPr>
              <a:t>No </a:t>
            </a:r>
            <a:r>
              <a:rPr lang="es-ES" sz="2800" dirty="0">
                <a:solidFill>
                  <a:prstClr val="black"/>
                </a:solidFill>
                <a:latin typeface="Arial" panose="020B0604020202020204" pitchFamily="34" charset="0"/>
                <a:cs typeface="Arial" panose="020B0604020202020204" pitchFamily="34" charset="0"/>
              </a:rPr>
              <a:t>debemos parar por problemas burocráticos, la construcción de todo lo que se esté haciendo con relación al aprovechamiento de las fuentes renovables de energía y la eficiencia </a:t>
            </a:r>
            <a:r>
              <a:rPr lang="es-ES" sz="2800" dirty="0" smtClean="0">
                <a:solidFill>
                  <a:prstClr val="black"/>
                </a:solidFill>
                <a:latin typeface="Arial" panose="020B0604020202020204" pitchFamily="34" charset="0"/>
                <a:cs typeface="Arial" panose="020B0604020202020204" pitchFamily="34" charset="0"/>
              </a:rPr>
              <a:t>energética, independientemente de quién sea quien lo esté haciendo.</a:t>
            </a:r>
            <a:endParaRPr lang="es-ES" sz="2800" dirty="0">
              <a:solidFill>
                <a:prstClr val="black"/>
              </a:solidFill>
              <a:latin typeface="Arial" panose="020B0604020202020204" pitchFamily="34" charset="0"/>
              <a:cs typeface="Arial" panose="020B0604020202020204" pitchFamily="34" charset="0"/>
            </a:endParaRPr>
          </a:p>
          <a:p>
            <a:pPr lvl="0"/>
            <a:endParaRPr lang="es-ES" sz="1200" dirty="0" smtClean="0">
              <a:solidFill>
                <a:prstClr val="black"/>
              </a:solidFill>
              <a:latin typeface="Arial" panose="020B0604020202020204" pitchFamily="34" charset="0"/>
              <a:cs typeface="Arial" panose="020B0604020202020204" pitchFamily="34" charset="0"/>
            </a:endParaRPr>
          </a:p>
          <a:p>
            <a:pPr lvl="0"/>
            <a:r>
              <a:rPr lang="es-ES" sz="2800" dirty="0" smtClean="0">
                <a:solidFill>
                  <a:prstClr val="black"/>
                </a:solidFill>
                <a:latin typeface="Arial" panose="020B0604020202020204" pitchFamily="34" charset="0"/>
                <a:cs typeface="Arial" panose="020B0604020202020204" pitchFamily="34" charset="0"/>
              </a:rPr>
              <a:t>O </a:t>
            </a:r>
            <a:r>
              <a:rPr lang="es-ES" sz="2800" dirty="0">
                <a:solidFill>
                  <a:prstClr val="black"/>
                </a:solidFill>
                <a:latin typeface="Arial" panose="020B0604020202020204" pitchFamily="34" charset="0"/>
                <a:cs typeface="Arial" panose="020B0604020202020204" pitchFamily="34" charset="0"/>
              </a:rPr>
              <a:t>sea, continuar la construcción de los parques eólicos, los parques fotovoltaicos, las hidroeléctricas y las </a:t>
            </a:r>
            <a:r>
              <a:rPr lang="es-ES" sz="2800" dirty="0" err="1">
                <a:solidFill>
                  <a:prstClr val="black"/>
                </a:solidFill>
                <a:latin typeface="Arial" panose="020B0604020202020204" pitchFamily="34" charset="0"/>
                <a:cs typeface="Arial" panose="020B0604020202020204" pitchFamily="34" charset="0"/>
              </a:rPr>
              <a:t>bioeléctricas</a:t>
            </a:r>
            <a:r>
              <a:rPr lang="es-ES" sz="2800" dirty="0">
                <a:solidFill>
                  <a:prstClr val="black"/>
                </a:solidFill>
                <a:latin typeface="Arial" panose="020B0604020202020204" pitchFamily="34" charset="0"/>
                <a:cs typeface="Arial" panose="020B0604020202020204" pitchFamily="34" charset="0"/>
              </a:rPr>
              <a:t> bagaceras, como estaba concebido en el plan, o sea, no parar nada.  </a:t>
            </a:r>
          </a:p>
          <a:p>
            <a:pPr marL="0" lvl="0" indent="0">
              <a:buNone/>
            </a:pPr>
            <a:endParaRPr lang="es-ES" sz="2800" dirty="0">
              <a:solidFill>
                <a:prstClr val="black"/>
              </a:solidFill>
              <a:latin typeface="Arial" panose="020B0604020202020204" pitchFamily="34" charset="0"/>
              <a:cs typeface="Arial" panose="020B0604020202020204" pitchFamily="34" charset="0"/>
            </a:endParaRPr>
          </a:p>
          <a:p>
            <a:endParaRPr lang="es-ES" dirty="0"/>
          </a:p>
        </p:txBody>
      </p:sp>
      <p:sp>
        <p:nvSpPr>
          <p:cNvPr id="4" name="3 Marcador de número de diapositiva"/>
          <p:cNvSpPr>
            <a:spLocks noGrp="1"/>
          </p:cNvSpPr>
          <p:nvPr>
            <p:ph type="sldNum" sz="quarter" idx="12"/>
          </p:nvPr>
        </p:nvSpPr>
        <p:spPr/>
        <p:txBody>
          <a:bodyPr/>
          <a:lstStyle/>
          <a:p>
            <a:pPr>
              <a:defRPr/>
            </a:pPr>
            <a:fld id="{932C9E75-C788-4083-8C59-530366A1A3D9}" type="slidenum">
              <a:rPr lang="es-ES" smtClean="0">
                <a:solidFill>
                  <a:prstClr val="black">
                    <a:tint val="75000"/>
                  </a:prstClr>
                </a:solidFill>
              </a:rPr>
              <a:pPr>
                <a:defRPr/>
              </a:pPr>
              <a:t>25</a:t>
            </a:fld>
            <a:endParaRPr lang="es-ES">
              <a:solidFill>
                <a:prstClr val="black">
                  <a:tint val="75000"/>
                </a:prstClr>
              </a:solidFill>
            </a:endParaRPr>
          </a:p>
        </p:txBody>
      </p:sp>
    </p:spTree>
    <p:extLst>
      <p:ext uri="{BB962C8B-B14F-4D97-AF65-F5344CB8AC3E}">
        <p14:creationId xmlns:p14="http://schemas.microsoft.com/office/powerpoint/2010/main" val="11180746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31888" y="2708920"/>
            <a:ext cx="8280000" cy="4032448"/>
          </a:xfrm>
        </p:spPr>
        <p:txBody>
          <a:bodyPr/>
          <a:lstStyle/>
          <a:p>
            <a:r>
              <a:rPr lang="es-ES" sz="2800" dirty="0" smtClean="0">
                <a:latin typeface="Arial" panose="020B0604020202020204" pitchFamily="34" charset="0"/>
                <a:cs typeface="Arial" panose="020B0604020202020204" pitchFamily="34" charset="0"/>
              </a:rPr>
              <a:t>Continuar implementando medidas de ahorro y eficiencia energética.</a:t>
            </a:r>
          </a:p>
          <a:p>
            <a:r>
              <a:rPr lang="es-ES" sz="2800" dirty="0" smtClean="0">
                <a:latin typeface="Arial" panose="020B0604020202020204" pitchFamily="34" charset="0"/>
                <a:cs typeface="Arial" panose="020B0604020202020204" pitchFamily="34" charset="0"/>
              </a:rPr>
              <a:t>Continuar dando preferencia en cada municipio al uso de los residuales ya sean de animales o de cosechas agrícolas para la producción de biogás, ya se use en la cocción de alimentos, la producción de materiales de la construcción u otros usos y de esta forma evitar los focos de contaminación ambiental</a:t>
            </a:r>
            <a:r>
              <a:rPr lang="es-ES" sz="2800" dirty="0">
                <a:latin typeface="Arial" panose="020B0604020202020204" pitchFamily="34" charset="0"/>
                <a:cs typeface="Arial" panose="020B0604020202020204" pitchFamily="34" charset="0"/>
              </a:rPr>
              <a:t> </a:t>
            </a:r>
            <a:r>
              <a:rPr lang="es-ES" sz="2800" dirty="0" smtClean="0">
                <a:latin typeface="Arial" panose="020B0604020202020204" pitchFamily="34" charset="0"/>
                <a:cs typeface="Arial" panose="020B0604020202020204" pitchFamily="34" charset="0"/>
              </a:rPr>
              <a:t>y ahorrar electricidad.</a:t>
            </a:r>
            <a:endParaRPr lang="es-ES" sz="2800" dirty="0">
              <a:latin typeface="Arial" panose="020B0604020202020204" pitchFamily="34" charset="0"/>
              <a:cs typeface="Arial" panose="020B0604020202020204" pitchFamily="34" charset="0"/>
            </a:endParaRPr>
          </a:p>
        </p:txBody>
      </p:sp>
      <p:sp>
        <p:nvSpPr>
          <p:cNvPr id="4" name="3 Marcador de número de diapositiva"/>
          <p:cNvSpPr>
            <a:spLocks noGrp="1"/>
          </p:cNvSpPr>
          <p:nvPr>
            <p:ph type="sldNum" sz="quarter" idx="12"/>
          </p:nvPr>
        </p:nvSpPr>
        <p:spPr/>
        <p:txBody>
          <a:bodyPr/>
          <a:lstStyle/>
          <a:p>
            <a:pPr>
              <a:defRPr/>
            </a:pPr>
            <a:fld id="{932C9E75-C788-4083-8C59-530366A1A3D9}" type="slidenum">
              <a:rPr lang="es-ES" smtClean="0">
                <a:solidFill>
                  <a:prstClr val="black">
                    <a:tint val="75000"/>
                  </a:prstClr>
                </a:solidFill>
              </a:rPr>
              <a:pPr>
                <a:defRPr/>
              </a:pPr>
              <a:t>26</a:t>
            </a:fld>
            <a:endParaRPr lang="es-ES">
              <a:solidFill>
                <a:prstClr val="black">
                  <a:tint val="75000"/>
                </a:prstClr>
              </a:solidFill>
            </a:endParaRPr>
          </a:p>
        </p:txBody>
      </p:sp>
    </p:spTree>
    <p:extLst>
      <p:ext uri="{BB962C8B-B14F-4D97-AF65-F5344CB8AC3E}">
        <p14:creationId xmlns:p14="http://schemas.microsoft.com/office/powerpoint/2010/main" val="458529885"/>
      </p:ext>
    </p:extLst>
  </p:cSld>
  <p:clrMapOvr>
    <a:masterClrMapping/>
  </p:clrMapOvr>
  <mc:AlternateContent xmlns:mc="http://schemas.openxmlformats.org/markup-compatibility/2006" xmlns:p14="http://schemas.microsoft.com/office/powerpoint/2010/main">
    <mc:Choice Requires="p14">
      <p:transition spd="slow" p14:dur="2000" advTm="29950"/>
    </mc:Choice>
    <mc:Fallback xmlns="">
      <p:transition spd="slow" advTm="29950"/>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3888" y="116632"/>
            <a:ext cx="8280000" cy="1394456"/>
          </a:xfrm>
          <a:ln w="76200">
            <a:noFill/>
          </a:ln>
          <a:effectLst>
            <a:glow rad="101600">
              <a:schemeClr val="accent5">
                <a:satMod val="175000"/>
                <a:alpha val="40000"/>
              </a:schemeClr>
            </a:glow>
          </a:effectLst>
        </p:spPr>
        <p:txBody>
          <a:bodyPr/>
          <a:lstStyle/>
          <a:p>
            <a:pPr marL="457200" indent="-457200" algn="l">
              <a:buFont typeface="Arial" pitchFamily="34" charset="0"/>
              <a:buChar char="•"/>
            </a:pPr>
            <a:r>
              <a:rPr lang="es-MX" sz="2800" dirty="0" smtClean="0">
                <a:latin typeface="Arial" pitchFamily="34" charset="0"/>
                <a:cs typeface="Arial" pitchFamily="34" charset="0"/>
              </a:rPr>
              <a:t>Es muy importante mantener e incrementar la eficiencia energética en el medio ambiente construido:</a:t>
            </a:r>
            <a:endParaRPr lang="es-ES" sz="2800" dirty="0">
              <a:latin typeface="Arial" pitchFamily="34" charset="0"/>
              <a:cs typeface="Arial" pitchFamily="34" charset="0"/>
            </a:endParaRPr>
          </a:p>
        </p:txBody>
      </p:sp>
      <p:sp>
        <p:nvSpPr>
          <p:cNvPr id="3" name="2 Marcador de contenido"/>
          <p:cNvSpPr>
            <a:spLocks noGrp="1"/>
          </p:cNvSpPr>
          <p:nvPr>
            <p:ph idx="1"/>
          </p:nvPr>
        </p:nvSpPr>
        <p:spPr>
          <a:xfrm>
            <a:off x="441032" y="1700808"/>
            <a:ext cx="8280000" cy="4968552"/>
          </a:xfrm>
          <a:ln w="76200">
            <a:noFill/>
          </a:ln>
          <a:effectLst>
            <a:glow rad="101600">
              <a:schemeClr val="accent5">
                <a:satMod val="175000"/>
                <a:alpha val="40000"/>
              </a:schemeClr>
            </a:glow>
          </a:effectLst>
        </p:spPr>
        <p:txBody>
          <a:bodyPr/>
          <a:lstStyle/>
          <a:p>
            <a:pPr lvl="1"/>
            <a:r>
              <a:rPr lang="es-MX" dirty="0" smtClean="0">
                <a:latin typeface="Arial" pitchFamily="34" charset="0"/>
                <a:cs typeface="Arial" pitchFamily="34" charset="0"/>
              </a:rPr>
              <a:t>No hacer casas ni edificios acristalados tipo invernaderos.</a:t>
            </a:r>
          </a:p>
          <a:p>
            <a:pPr lvl="1"/>
            <a:r>
              <a:rPr lang="es-MX" dirty="0" smtClean="0">
                <a:latin typeface="Arial" pitchFamily="34" charset="0"/>
                <a:cs typeface="Arial" pitchFamily="34" charset="0"/>
              </a:rPr>
              <a:t>No partir las tejas de soladura en dos con el propósito de que se pueda utilizar para una </a:t>
            </a:r>
            <a:r>
              <a:rPr lang="es-MX" dirty="0">
                <a:latin typeface="Arial" pitchFamily="34" charset="0"/>
                <a:cs typeface="Arial" pitchFamily="34" charset="0"/>
              </a:rPr>
              <a:t>m</a:t>
            </a:r>
            <a:r>
              <a:rPr lang="es-MX" dirty="0" smtClean="0">
                <a:latin typeface="Arial" pitchFamily="34" charset="0"/>
                <a:cs typeface="Arial" pitchFamily="34" charset="0"/>
              </a:rPr>
              <a:t>isma área de techo la mitad de las tejas, pues estas tejas dobles son aislantes térmicos.</a:t>
            </a:r>
          </a:p>
          <a:p>
            <a:pPr lvl="1"/>
            <a:r>
              <a:rPr lang="es-MX" dirty="0" smtClean="0">
                <a:latin typeface="Arial" pitchFamily="34" charset="0"/>
                <a:cs typeface="Arial" pitchFamily="34" charset="0"/>
              </a:rPr>
              <a:t>No dejar sin cubrir con papel de aluminio o pintura blanca impermeabilizante</a:t>
            </a:r>
            <a:r>
              <a:rPr lang="es-MX" dirty="0">
                <a:latin typeface="Arial" pitchFamily="34" charset="0"/>
                <a:cs typeface="Arial" pitchFamily="34" charset="0"/>
              </a:rPr>
              <a:t>, </a:t>
            </a:r>
            <a:r>
              <a:rPr lang="es-MX" dirty="0" smtClean="0">
                <a:latin typeface="Arial" pitchFamily="34" charset="0"/>
                <a:cs typeface="Arial" pitchFamily="34" charset="0"/>
              </a:rPr>
              <a:t>los techos que se </a:t>
            </a:r>
            <a:r>
              <a:rPr lang="es-MX" dirty="0">
                <a:latin typeface="Arial" pitchFamily="34" charset="0"/>
                <a:cs typeface="Arial" pitchFamily="34" charset="0"/>
              </a:rPr>
              <a:t>cubran con manta asfáltica, ya </a:t>
            </a:r>
            <a:r>
              <a:rPr lang="es-MX" dirty="0" smtClean="0">
                <a:latin typeface="Arial" pitchFamily="34" charset="0"/>
                <a:cs typeface="Arial" pitchFamily="34" charset="0"/>
              </a:rPr>
              <a:t>que su absorción de la radiación solar sería muy alta.</a:t>
            </a:r>
          </a:p>
        </p:txBody>
      </p:sp>
      <p:sp>
        <p:nvSpPr>
          <p:cNvPr id="4" name="3 Marcador de número de diapositiva"/>
          <p:cNvSpPr>
            <a:spLocks noGrp="1"/>
          </p:cNvSpPr>
          <p:nvPr>
            <p:ph type="sldNum" sz="quarter" idx="12"/>
          </p:nvPr>
        </p:nvSpPr>
        <p:spPr/>
        <p:txBody>
          <a:bodyPr/>
          <a:lstStyle/>
          <a:p>
            <a:pPr>
              <a:defRPr/>
            </a:pPr>
            <a:fld id="{932C9E75-C788-4083-8C59-530366A1A3D9}" type="slidenum">
              <a:rPr lang="es-ES" smtClean="0">
                <a:solidFill>
                  <a:prstClr val="black">
                    <a:tint val="75000"/>
                  </a:prstClr>
                </a:solidFill>
              </a:rPr>
              <a:pPr>
                <a:defRPr/>
              </a:pPr>
              <a:t>27</a:t>
            </a:fld>
            <a:endParaRPr lang="es-ES">
              <a:solidFill>
                <a:prstClr val="black">
                  <a:tint val="75000"/>
                </a:prstClr>
              </a:solidFill>
            </a:endParaRPr>
          </a:p>
        </p:txBody>
      </p:sp>
    </p:spTree>
    <p:extLst>
      <p:ext uri="{BB962C8B-B14F-4D97-AF65-F5344CB8AC3E}">
        <p14:creationId xmlns:p14="http://schemas.microsoft.com/office/powerpoint/2010/main" val="2960566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476672"/>
            <a:ext cx="8280000" cy="5976664"/>
          </a:xfrm>
          <a:ln>
            <a:noFill/>
          </a:ln>
        </p:spPr>
        <p:style>
          <a:lnRef idx="2">
            <a:schemeClr val="accent6"/>
          </a:lnRef>
          <a:fillRef idx="1">
            <a:schemeClr val="lt1"/>
          </a:fillRef>
          <a:effectRef idx="0">
            <a:schemeClr val="accent6"/>
          </a:effectRef>
          <a:fontRef idx="minor">
            <a:schemeClr val="dk1"/>
          </a:fontRef>
        </p:style>
        <p:txBody>
          <a:bodyPr/>
          <a:lstStyle/>
          <a:p>
            <a:pPr lvl="1"/>
            <a:r>
              <a:rPr lang="es-MX" dirty="0">
                <a:solidFill>
                  <a:prstClr val="black"/>
                </a:solidFill>
                <a:latin typeface="Arial" pitchFamily="34" charset="0"/>
                <a:cs typeface="Arial" pitchFamily="34" charset="0"/>
              </a:rPr>
              <a:t> No pintar </a:t>
            </a:r>
            <a:r>
              <a:rPr lang="es-MX" dirty="0" smtClean="0">
                <a:solidFill>
                  <a:prstClr val="black"/>
                </a:solidFill>
                <a:latin typeface="Arial" pitchFamily="34" charset="0"/>
                <a:cs typeface="Arial" pitchFamily="34" charset="0"/>
              </a:rPr>
              <a:t>de oscuro </a:t>
            </a:r>
            <a:r>
              <a:rPr lang="es-MX" dirty="0">
                <a:solidFill>
                  <a:prstClr val="black"/>
                </a:solidFill>
                <a:latin typeface="Arial" pitchFamily="34" charset="0"/>
                <a:cs typeface="Arial" pitchFamily="34" charset="0"/>
              </a:rPr>
              <a:t>las paredes que le dé el sol directo que tengan </a:t>
            </a:r>
            <a:r>
              <a:rPr lang="es-MX" dirty="0" smtClean="0">
                <a:solidFill>
                  <a:prstClr val="black"/>
                </a:solidFill>
                <a:latin typeface="Arial" pitchFamily="34" charset="0"/>
                <a:cs typeface="Arial" pitchFamily="34" charset="0"/>
              </a:rPr>
              <a:t>habitaciones </a:t>
            </a:r>
            <a:r>
              <a:rPr lang="es-MX" dirty="0">
                <a:solidFill>
                  <a:prstClr val="black"/>
                </a:solidFill>
                <a:latin typeface="Arial" pitchFamily="34" charset="0"/>
                <a:cs typeface="Arial" pitchFamily="34" charset="0"/>
              </a:rPr>
              <a:t>en su interior, pues el calor transmitido al interior sería muy grande</a:t>
            </a:r>
            <a:r>
              <a:rPr lang="es-MX" dirty="0" smtClean="0">
                <a:solidFill>
                  <a:prstClr val="black"/>
                </a:solidFill>
                <a:latin typeface="Arial" pitchFamily="34" charset="0"/>
                <a:cs typeface="Arial" pitchFamily="34" charset="0"/>
              </a:rPr>
              <a:t>.</a:t>
            </a:r>
          </a:p>
          <a:p>
            <a:pPr lvl="1"/>
            <a:r>
              <a:rPr lang="es-MX" dirty="0" smtClean="0">
                <a:solidFill>
                  <a:prstClr val="black"/>
                </a:solidFill>
                <a:latin typeface="Arial" pitchFamily="34" charset="0"/>
                <a:cs typeface="Arial" pitchFamily="34" charset="0"/>
              </a:rPr>
              <a:t>Nunca permitir hacer monumentos en paredes de edificios que puedan provocar luego gastos innecesarios de energía debido a la necesidad de climatización.</a:t>
            </a:r>
          </a:p>
          <a:p>
            <a:pPr lvl="1"/>
            <a:r>
              <a:rPr lang="es-MX" dirty="0" smtClean="0">
                <a:solidFill>
                  <a:prstClr val="black"/>
                </a:solidFill>
                <a:latin typeface="Arial" pitchFamily="34" charset="0"/>
                <a:cs typeface="Arial" pitchFamily="34" charset="0"/>
              </a:rPr>
              <a:t>Permitir en todo lo posible la ventilación natural.</a:t>
            </a:r>
          </a:p>
          <a:p>
            <a:pPr lvl="1"/>
            <a:r>
              <a:rPr lang="es-MX" dirty="0" smtClean="0">
                <a:solidFill>
                  <a:prstClr val="black"/>
                </a:solidFill>
                <a:latin typeface="Arial" pitchFamily="34" charset="0"/>
                <a:cs typeface="Arial" pitchFamily="34" charset="0"/>
              </a:rPr>
              <a:t>Sembrar árboles y plantas en general en los lugares adecuados.</a:t>
            </a:r>
            <a:endParaRPr lang="es-ES" dirty="0">
              <a:solidFill>
                <a:prstClr val="black"/>
              </a:solidFill>
              <a:latin typeface="Arial" pitchFamily="34" charset="0"/>
              <a:cs typeface="Arial" pitchFamily="34" charset="0"/>
            </a:endParaRPr>
          </a:p>
          <a:p>
            <a:endParaRPr lang="es-ES" dirty="0"/>
          </a:p>
        </p:txBody>
      </p:sp>
      <p:sp>
        <p:nvSpPr>
          <p:cNvPr id="4" name="3 Marcador de número de diapositiva"/>
          <p:cNvSpPr>
            <a:spLocks noGrp="1"/>
          </p:cNvSpPr>
          <p:nvPr>
            <p:ph type="sldNum" sz="quarter" idx="12"/>
          </p:nvPr>
        </p:nvSpPr>
        <p:spPr/>
        <p:txBody>
          <a:bodyPr/>
          <a:lstStyle/>
          <a:p>
            <a:pPr>
              <a:defRPr/>
            </a:pPr>
            <a:fld id="{932C9E75-C788-4083-8C59-530366A1A3D9}" type="slidenum">
              <a:rPr lang="es-ES" smtClean="0">
                <a:solidFill>
                  <a:prstClr val="black">
                    <a:tint val="75000"/>
                  </a:prstClr>
                </a:solidFill>
              </a:rPr>
              <a:pPr>
                <a:defRPr/>
              </a:pPr>
              <a:t>28</a:t>
            </a:fld>
            <a:endParaRPr lang="es-ES">
              <a:solidFill>
                <a:prstClr val="black">
                  <a:tint val="75000"/>
                </a:prstClr>
              </a:solidFill>
            </a:endParaRPr>
          </a:p>
        </p:txBody>
      </p:sp>
    </p:spTree>
    <p:extLst>
      <p:ext uri="{BB962C8B-B14F-4D97-AF65-F5344CB8AC3E}">
        <p14:creationId xmlns:p14="http://schemas.microsoft.com/office/powerpoint/2010/main" val="169776984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2834648"/>
            <a:ext cx="8784976" cy="2250536"/>
          </a:xfrm>
          <a:ln w="76200">
            <a:noFill/>
          </a:ln>
        </p:spPr>
        <p:txBody>
          <a:bodyPr/>
          <a:lstStyle/>
          <a:p>
            <a:pPr marL="0" indent="0" algn="ctr">
              <a:buNone/>
            </a:pPr>
            <a:r>
              <a:rPr lang="es-ES" sz="2800" dirty="0" smtClean="0">
                <a:latin typeface="Arial" panose="020B0604020202020204" pitchFamily="34" charset="0"/>
                <a:cs typeface="Arial" panose="020B0604020202020204" pitchFamily="34" charset="0"/>
              </a:rPr>
              <a:t>Producir con sus propios recursos energéticos, calentadores solares con tanques plásticos por medio de la técnica de </a:t>
            </a:r>
            <a:r>
              <a:rPr lang="es-ES" sz="2800" dirty="0" err="1" smtClean="0">
                <a:latin typeface="Arial" panose="020B0604020202020204" pitchFamily="34" charset="0"/>
                <a:cs typeface="Arial" panose="020B0604020202020204" pitchFamily="34" charset="0"/>
              </a:rPr>
              <a:t>rotomoldeo</a:t>
            </a:r>
            <a:r>
              <a:rPr lang="es-ES" sz="2800" dirty="0" smtClean="0">
                <a:latin typeface="Arial" panose="020B0604020202020204" pitchFamily="34" charset="0"/>
                <a:cs typeface="Arial" panose="020B0604020202020204" pitchFamily="34" charset="0"/>
              </a:rPr>
              <a:t>, así como otros tipos de calentadores, principalmente los compactos, que se puedan fácilmente generalizar.</a:t>
            </a:r>
          </a:p>
        </p:txBody>
      </p:sp>
      <p:sp>
        <p:nvSpPr>
          <p:cNvPr id="4" name="3 Marcador de número de diapositiva"/>
          <p:cNvSpPr>
            <a:spLocks noGrp="1"/>
          </p:cNvSpPr>
          <p:nvPr>
            <p:ph type="sldNum" sz="quarter" idx="12"/>
          </p:nvPr>
        </p:nvSpPr>
        <p:spPr/>
        <p:txBody>
          <a:bodyPr/>
          <a:lstStyle/>
          <a:p>
            <a:pPr>
              <a:defRPr/>
            </a:pPr>
            <a:fld id="{932C9E75-C788-4083-8C59-530366A1A3D9}" type="slidenum">
              <a:rPr lang="es-ES" smtClean="0">
                <a:solidFill>
                  <a:prstClr val="black">
                    <a:tint val="75000"/>
                  </a:prstClr>
                </a:solidFill>
              </a:rPr>
              <a:pPr>
                <a:defRPr/>
              </a:pPr>
              <a:t>29</a:t>
            </a:fld>
            <a:endParaRPr lang="es-ES">
              <a:solidFill>
                <a:prstClr val="black">
                  <a:tint val="75000"/>
                </a:prstClr>
              </a:solidFill>
            </a:endParaRPr>
          </a:p>
        </p:txBody>
      </p:sp>
      <p:sp>
        <p:nvSpPr>
          <p:cNvPr id="7" name="2 Marcador de contenido"/>
          <p:cNvSpPr txBox="1">
            <a:spLocks/>
          </p:cNvSpPr>
          <p:nvPr/>
        </p:nvSpPr>
        <p:spPr bwMode="auto">
          <a:xfrm>
            <a:off x="179512" y="5263500"/>
            <a:ext cx="8784976" cy="1405860"/>
          </a:xfrm>
          <a:prstGeom prst="rect">
            <a:avLst/>
          </a:prstGeom>
          <a:noFill/>
          <a:ln w="76200">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ctr">
              <a:buNone/>
            </a:pPr>
            <a:r>
              <a:rPr lang="es-ES" sz="2800" dirty="0">
                <a:solidFill>
                  <a:prstClr val="black"/>
                </a:solidFill>
                <a:latin typeface="Arial" panose="020B0604020202020204" pitchFamily="34" charset="0"/>
                <a:cs typeface="Arial" panose="020B0604020202020204" pitchFamily="34" charset="0"/>
              </a:rPr>
              <a:t>Desarrollar la industria local de conservación de frutas, plantas medicinales y otros productos agrícolas con secadores solares construidos localmente. </a:t>
            </a:r>
          </a:p>
        </p:txBody>
      </p:sp>
    </p:spTree>
    <p:extLst>
      <p:ext uri="{BB962C8B-B14F-4D97-AF65-F5344CB8AC3E}">
        <p14:creationId xmlns:p14="http://schemas.microsoft.com/office/powerpoint/2010/main" val="3200724195"/>
      </p:ext>
    </p:extLst>
  </p:cSld>
  <p:clrMapOvr>
    <a:masterClrMapping/>
  </p:clrMapOvr>
  <mc:AlternateContent xmlns:mc="http://schemas.openxmlformats.org/markup-compatibility/2006" xmlns:p14="http://schemas.microsoft.com/office/powerpoint/2010/main">
    <mc:Choice Requires="p14">
      <p:transition spd="slow" p14:dur="2000" advTm="36843"/>
    </mc:Choice>
    <mc:Fallback xmlns="">
      <p:transition spd="slow" advTm="36843"/>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332656"/>
            <a:ext cx="8229600" cy="926976"/>
          </a:xfrm>
          <a:ln>
            <a:noFill/>
          </a:ln>
        </p:spPr>
        <p:style>
          <a:lnRef idx="2">
            <a:schemeClr val="accent1"/>
          </a:lnRef>
          <a:fillRef idx="1">
            <a:schemeClr val="lt1"/>
          </a:fillRef>
          <a:effectRef idx="0">
            <a:schemeClr val="accent1"/>
          </a:effectRef>
          <a:fontRef idx="minor">
            <a:schemeClr val="dk1"/>
          </a:fontRef>
        </p:style>
        <p:txBody>
          <a:bodyPr/>
          <a:lstStyle/>
          <a:p>
            <a:r>
              <a:rPr lang="es-ES" dirty="0" smtClean="0"/>
              <a:t>OTRAS DEFINICIONES</a:t>
            </a:r>
            <a:endParaRPr lang="es-ES" dirty="0"/>
          </a:p>
        </p:txBody>
      </p:sp>
      <p:sp>
        <p:nvSpPr>
          <p:cNvPr id="3" name="2 Marcador de contenido"/>
          <p:cNvSpPr>
            <a:spLocks noGrp="1"/>
          </p:cNvSpPr>
          <p:nvPr>
            <p:ph idx="1"/>
          </p:nvPr>
        </p:nvSpPr>
        <p:spPr>
          <a:xfrm>
            <a:off x="395536" y="1556792"/>
            <a:ext cx="8229600" cy="4896544"/>
          </a:xfrm>
          <a:ln>
            <a:noFill/>
          </a:ln>
        </p:spPr>
        <p:style>
          <a:lnRef idx="2">
            <a:schemeClr val="dk1"/>
          </a:lnRef>
          <a:fillRef idx="1">
            <a:schemeClr val="lt1"/>
          </a:fillRef>
          <a:effectRef idx="0">
            <a:schemeClr val="dk1"/>
          </a:effectRef>
          <a:fontRef idx="minor">
            <a:schemeClr val="dk1"/>
          </a:fontRef>
        </p:style>
        <p:txBody>
          <a:bodyPr/>
          <a:lstStyle/>
          <a:p>
            <a:pPr marL="0" indent="0" algn="ctr">
              <a:buNone/>
            </a:pPr>
            <a:endParaRPr lang="es-ES" sz="2800" dirty="0" smtClean="0">
              <a:latin typeface="Arial" pitchFamily="34" charset="0"/>
              <a:cs typeface="Arial" pitchFamily="34" charset="0"/>
            </a:endParaRPr>
          </a:p>
          <a:p>
            <a:pPr marL="0" indent="0" algn="ctr">
              <a:buNone/>
            </a:pPr>
            <a:r>
              <a:rPr lang="es-ES" sz="2800" dirty="0" smtClean="0">
                <a:latin typeface="Arial" pitchFamily="34" charset="0"/>
                <a:cs typeface="Arial" pitchFamily="34" charset="0"/>
              </a:rPr>
              <a:t>Se entiende entonces por generación, producción, gasto, consumo, ahorro, despilfarro, uso, renovación y otros procesos más relacionados con la energía, a diferentes procesos de transformación de la misma como por ejemplo, la electricidad en cinética y calor o viceversa.</a:t>
            </a:r>
          </a:p>
          <a:p>
            <a:pPr marL="0" indent="0" algn="ctr">
              <a:buNone/>
            </a:pPr>
            <a:endParaRPr lang="es-CU" sz="2800" dirty="0" smtClean="0">
              <a:latin typeface="Arial" pitchFamily="34" charset="0"/>
              <a:cs typeface="Arial" pitchFamily="34" charset="0"/>
            </a:endParaRPr>
          </a:p>
          <a:p>
            <a:pPr marL="0" indent="0" algn="ctr">
              <a:buNone/>
            </a:pPr>
            <a:r>
              <a:rPr lang="es-CU" sz="2800" dirty="0" smtClean="0">
                <a:latin typeface="Arial" pitchFamily="34" charset="0"/>
                <a:cs typeface="Arial" pitchFamily="34" charset="0"/>
              </a:rPr>
              <a:t>La energía puede ser clasificada en varios tipos y formas.</a:t>
            </a:r>
          </a:p>
          <a:p>
            <a:pPr marL="0" indent="0" algn="ctr">
              <a:buNone/>
            </a:pPr>
            <a:endParaRPr lang="es-CU" sz="2800" dirty="0">
              <a:latin typeface="Arial" pitchFamily="34" charset="0"/>
              <a:cs typeface="Arial" pitchFamily="34" charset="0"/>
            </a:endParaRPr>
          </a:p>
          <a:p>
            <a:pPr marL="0" indent="0" algn="ctr">
              <a:buNone/>
            </a:pPr>
            <a:endParaRPr lang="es-CU" sz="2800" dirty="0" smtClean="0">
              <a:latin typeface="Arial" pitchFamily="34" charset="0"/>
              <a:cs typeface="Arial" pitchFamily="34" charset="0"/>
            </a:endParaRPr>
          </a:p>
          <a:p>
            <a:pPr marL="0" indent="0" algn="ctr">
              <a:buNone/>
            </a:pPr>
            <a:endParaRPr lang="es-CU" sz="2800" dirty="0">
              <a:latin typeface="Arial" pitchFamily="34" charset="0"/>
              <a:cs typeface="Arial" pitchFamily="34" charset="0"/>
            </a:endParaRPr>
          </a:p>
          <a:p>
            <a:pPr marL="0" indent="0" algn="ctr">
              <a:buNone/>
            </a:pPr>
            <a:endParaRPr lang="es-CU" sz="2800" dirty="0">
              <a:latin typeface="Arial" pitchFamily="34" charset="0"/>
              <a:cs typeface="Arial" pitchFamily="34" charset="0"/>
            </a:endParaRPr>
          </a:p>
          <a:p>
            <a:pPr algn="ctr"/>
            <a:endParaRPr lang="es-ES" sz="2800" dirty="0" smtClean="0">
              <a:latin typeface="Arial" pitchFamily="34" charset="0"/>
              <a:cs typeface="Arial" pitchFamily="34" charset="0"/>
            </a:endParaRPr>
          </a:p>
        </p:txBody>
      </p:sp>
      <p:sp>
        <p:nvSpPr>
          <p:cNvPr id="4" name="3 Marcador de número de diapositiva"/>
          <p:cNvSpPr>
            <a:spLocks noGrp="1"/>
          </p:cNvSpPr>
          <p:nvPr>
            <p:ph type="sldNum" sz="quarter" idx="12"/>
          </p:nvPr>
        </p:nvSpPr>
        <p:spPr/>
        <p:txBody>
          <a:bodyPr/>
          <a:lstStyle/>
          <a:p>
            <a:pPr>
              <a:defRPr/>
            </a:pPr>
            <a:fld id="{7E402D5A-AF22-4B6F-90A7-0AB8118869FC}" type="slidenum">
              <a:rPr lang="es-ES" smtClean="0"/>
              <a:pPr>
                <a:defRPr/>
              </a:pPr>
              <a:t>3</a:t>
            </a:fld>
            <a:endParaRPr lang="es-ES"/>
          </a:p>
        </p:txBody>
      </p:sp>
    </p:spTree>
    <p:extLst>
      <p:ext uri="{BB962C8B-B14F-4D97-AF65-F5344CB8AC3E}">
        <p14:creationId xmlns:p14="http://schemas.microsoft.com/office/powerpoint/2010/main" val="261208335"/>
      </p:ext>
    </p:extLst>
  </p:cSld>
  <p:clrMapOvr>
    <a:masterClrMapping/>
  </p:clrMapOvr>
  <mc:AlternateContent xmlns:mc="http://schemas.openxmlformats.org/markup-compatibility/2006" xmlns:p14="http://schemas.microsoft.com/office/powerpoint/2010/main">
    <mc:Choice Requires="p14">
      <p:transition spd="slow" p14:dur="2000" advTm="53911"/>
    </mc:Choice>
    <mc:Fallback xmlns="">
      <p:transition spd="slow" advTm="53911"/>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31520" y="4869160"/>
            <a:ext cx="8892000" cy="1872208"/>
          </a:xfrm>
          <a:ln w="76200">
            <a:noFill/>
          </a:ln>
        </p:spPr>
        <p:txBody>
          <a:bodyPr/>
          <a:lstStyle/>
          <a:p>
            <a:pPr marL="0" indent="0" algn="ctr">
              <a:buNone/>
            </a:pPr>
            <a:r>
              <a:rPr lang="es-MX" sz="2800" dirty="0" smtClean="0">
                <a:latin typeface="Arial" pitchFamily="34" charset="0"/>
                <a:cs typeface="Arial" pitchFamily="34" charset="0"/>
              </a:rPr>
              <a:t>El turismo de todo el pueblo, tiene que seguir siendo sano. Conocer nuestra cultura, nuestra historia, nuestras </a:t>
            </a:r>
            <a:r>
              <a:rPr lang="es-MX" sz="2800" dirty="0">
                <a:latin typeface="Arial" pitchFamily="34" charset="0"/>
                <a:cs typeface="Arial" pitchFamily="34" charset="0"/>
              </a:rPr>
              <a:t>bellezas </a:t>
            </a:r>
            <a:r>
              <a:rPr lang="es-MX" sz="2800" dirty="0" smtClean="0">
                <a:latin typeface="Arial" pitchFamily="34" charset="0"/>
                <a:cs typeface="Arial" pitchFamily="34" charset="0"/>
              </a:rPr>
              <a:t>naturales: las playas, los ríos, las cuevas</a:t>
            </a:r>
            <a:r>
              <a:rPr lang="es-MX" sz="2800" dirty="0">
                <a:latin typeface="Arial" pitchFamily="34" charset="0"/>
                <a:cs typeface="Arial" pitchFamily="34" charset="0"/>
              </a:rPr>
              <a:t>, las montañas, </a:t>
            </a:r>
            <a:r>
              <a:rPr lang="es-MX" sz="2800" dirty="0" smtClean="0">
                <a:latin typeface="Arial" pitchFamily="34" charset="0"/>
                <a:cs typeface="Arial" pitchFamily="34" charset="0"/>
              </a:rPr>
              <a:t>los valles, y nuestro cielo.</a:t>
            </a:r>
            <a:endParaRPr lang="es-ES" sz="2800" dirty="0">
              <a:latin typeface="Arial" pitchFamily="34" charset="0"/>
              <a:cs typeface="Arial" pitchFamily="34" charset="0"/>
            </a:endParaRPr>
          </a:p>
        </p:txBody>
      </p:sp>
      <p:sp>
        <p:nvSpPr>
          <p:cNvPr id="4" name="3 Marcador de número de diapositiva"/>
          <p:cNvSpPr>
            <a:spLocks noGrp="1"/>
          </p:cNvSpPr>
          <p:nvPr>
            <p:ph type="sldNum" sz="quarter" idx="12"/>
          </p:nvPr>
        </p:nvSpPr>
        <p:spPr/>
        <p:txBody>
          <a:bodyPr/>
          <a:lstStyle/>
          <a:p>
            <a:pPr>
              <a:defRPr/>
            </a:pPr>
            <a:fld id="{932C9E75-C788-4083-8C59-530366A1A3D9}" type="slidenum">
              <a:rPr lang="es-ES" smtClean="0">
                <a:solidFill>
                  <a:prstClr val="black">
                    <a:tint val="75000"/>
                  </a:prstClr>
                </a:solidFill>
              </a:rPr>
              <a:pPr>
                <a:defRPr/>
              </a:pPr>
              <a:t>30</a:t>
            </a:fld>
            <a:endParaRPr lang="es-ES" dirty="0">
              <a:solidFill>
                <a:prstClr val="black">
                  <a:tint val="75000"/>
                </a:prstClr>
              </a:solidFill>
            </a:endParaRPr>
          </a:p>
        </p:txBody>
      </p:sp>
      <p:sp>
        <p:nvSpPr>
          <p:cNvPr id="5" name="1 Título"/>
          <p:cNvSpPr txBox="1">
            <a:spLocks/>
          </p:cNvSpPr>
          <p:nvPr/>
        </p:nvSpPr>
        <p:spPr bwMode="auto">
          <a:xfrm>
            <a:off x="124648" y="116632"/>
            <a:ext cx="8892000" cy="2664296"/>
          </a:xfrm>
          <a:prstGeom prst="rect">
            <a:avLst/>
          </a:prstGeom>
          <a:noFill/>
          <a:ln w="76200">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s-MX" sz="2800" dirty="0" smtClean="0">
                <a:latin typeface="Arial" pitchFamily="34" charset="0"/>
                <a:cs typeface="Arial" pitchFamily="34" charset="0"/>
              </a:rPr>
              <a:t>Se necesitan divisas en esta lucha contra el bloqueo para darle a nuestro pueblo principalmente salud y educación, pero mientras exista el imperialismo, no se puede permitir que el turista utilice la bolsa negra para cambiar divisas y aumentar la inflación, para después pagar servicios a precios ínfimos.</a:t>
            </a:r>
            <a:endParaRPr lang="es-ES" sz="2800" dirty="0">
              <a:latin typeface="Arial" pitchFamily="34" charset="0"/>
              <a:cs typeface="Arial" pitchFamily="34" charset="0"/>
            </a:endParaRPr>
          </a:p>
        </p:txBody>
      </p:sp>
      <p:sp>
        <p:nvSpPr>
          <p:cNvPr id="7" name="2 Marcador de contenido"/>
          <p:cNvSpPr txBox="1">
            <a:spLocks/>
          </p:cNvSpPr>
          <p:nvPr/>
        </p:nvSpPr>
        <p:spPr bwMode="auto">
          <a:xfrm>
            <a:off x="131520" y="2924944"/>
            <a:ext cx="8892000" cy="1800200"/>
          </a:xfrm>
          <a:prstGeom prst="rect">
            <a:avLst/>
          </a:prstGeom>
          <a:noFill/>
          <a:ln w="76200">
            <a:noFill/>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s-MX" sz="2800" dirty="0" smtClean="0">
                <a:latin typeface="Arial" pitchFamily="34" charset="0"/>
                <a:cs typeface="Arial" pitchFamily="34" charset="0"/>
              </a:rPr>
              <a:t>El turismo consumista de hoteles de lujo, piscinas y bares caros, solo se permite porque tiene que seguir siendo el mayor recaudador de divisas del pueblo, pero con la condición de seguir pagándose en divisas.</a:t>
            </a:r>
            <a:endParaRPr lang="es-ES" sz="2800" dirty="0">
              <a:latin typeface="Arial" pitchFamily="34" charset="0"/>
              <a:cs typeface="Arial" pitchFamily="34" charset="0"/>
            </a:endParaRPr>
          </a:p>
        </p:txBody>
      </p:sp>
    </p:spTree>
    <p:extLst>
      <p:ext uri="{BB962C8B-B14F-4D97-AF65-F5344CB8AC3E}">
        <p14:creationId xmlns:p14="http://schemas.microsoft.com/office/powerpoint/2010/main" val="386094886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159816"/>
            <a:ext cx="8205676" cy="3276696"/>
          </a:xfrm>
        </p:spPr>
        <p:txBody>
          <a:bodyPr/>
          <a:lstStyle/>
          <a:p>
            <a:r>
              <a:rPr lang="es-ES" sz="2800" dirty="0" smtClean="0">
                <a:latin typeface="Arial" pitchFamily="34" charset="0"/>
                <a:cs typeface="Arial" pitchFamily="34" charset="0"/>
              </a:rPr>
              <a:t>Debemos producir </a:t>
            </a:r>
            <a:r>
              <a:rPr lang="es-ES" sz="2800" dirty="0">
                <a:latin typeface="Arial" pitchFamily="34" charset="0"/>
                <a:cs typeface="Arial" pitchFamily="34" charset="0"/>
              </a:rPr>
              <a:t>o aumentar la producción de biocombustibles para el transporte </a:t>
            </a:r>
            <a:r>
              <a:rPr lang="es-ES" sz="2800" dirty="0" smtClean="0">
                <a:latin typeface="Arial" pitchFamily="34" charset="0"/>
                <a:cs typeface="Arial" pitchFamily="34" charset="0"/>
              </a:rPr>
              <a:t>local, así como para las labores agrícolas. </a:t>
            </a:r>
          </a:p>
          <a:p>
            <a:r>
              <a:rPr lang="es-ES" sz="2800" dirty="0" smtClean="0">
                <a:latin typeface="Arial" pitchFamily="34" charset="0"/>
                <a:cs typeface="Arial" pitchFamily="34" charset="0"/>
              </a:rPr>
              <a:t>Es muy importante tener en cuenta que no se debe producir biocombustibles a partir de alimentos, sino producir biocombustibles para garantizar la producción de alimentos.</a:t>
            </a:r>
          </a:p>
          <a:p>
            <a:endParaRPr lang="es-ES" sz="2800" dirty="0">
              <a:latin typeface="Arial" pitchFamily="34" charset="0"/>
              <a:cs typeface="Arial" pitchFamily="34" charset="0"/>
            </a:endParaRPr>
          </a:p>
          <a:p>
            <a:endParaRPr lang="es-ES" sz="2800" dirty="0" smtClean="0">
              <a:latin typeface="Arial" pitchFamily="34" charset="0"/>
              <a:cs typeface="Arial" pitchFamily="34" charset="0"/>
            </a:endParaRPr>
          </a:p>
          <a:p>
            <a:endParaRPr lang="es-ES" sz="2800" dirty="0">
              <a:latin typeface="Arial" pitchFamily="34" charset="0"/>
              <a:cs typeface="Arial" pitchFamily="34" charset="0"/>
            </a:endParaRPr>
          </a:p>
          <a:p>
            <a:endParaRPr lang="es-ES" sz="2800" dirty="0" smtClean="0">
              <a:latin typeface="Arial" pitchFamily="34" charset="0"/>
              <a:cs typeface="Arial" pitchFamily="34" charset="0"/>
            </a:endParaRPr>
          </a:p>
          <a:p>
            <a:endParaRPr lang="es-ES" sz="2800" dirty="0">
              <a:latin typeface="Arial" pitchFamily="34" charset="0"/>
              <a:cs typeface="Arial" pitchFamily="34" charset="0"/>
            </a:endParaRPr>
          </a:p>
          <a:p>
            <a:endParaRPr lang="es-ES" sz="2800" dirty="0" smtClean="0">
              <a:latin typeface="Arial" pitchFamily="34" charset="0"/>
              <a:cs typeface="Arial" pitchFamily="34" charset="0"/>
            </a:endParaRPr>
          </a:p>
          <a:p>
            <a:endParaRPr lang="es-ES" sz="2800" dirty="0">
              <a:latin typeface="Arial" pitchFamily="34" charset="0"/>
              <a:cs typeface="Arial" pitchFamily="34" charset="0"/>
            </a:endParaRPr>
          </a:p>
          <a:p>
            <a:endParaRPr lang="es-ES" sz="2800" dirty="0">
              <a:latin typeface="Arial" pitchFamily="34" charset="0"/>
              <a:cs typeface="Arial" pitchFamily="34" charset="0"/>
            </a:endParaRPr>
          </a:p>
        </p:txBody>
      </p:sp>
      <p:sp>
        <p:nvSpPr>
          <p:cNvPr id="4" name="3 Marcador de número de diapositiva"/>
          <p:cNvSpPr>
            <a:spLocks noGrp="1"/>
          </p:cNvSpPr>
          <p:nvPr>
            <p:ph type="sldNum" sz="quarter" idx="12"/>
          </p:nvPr>
        </p:nvSpPr>
        <p:spPr/>
        <p:txBody>
          <a:bodyPr/>
          <a:lstStyle/>
          <a:p>
            <a:pPr>
              <a:defRPr/>
            </a:pPr>
            <a:fld id="{932C9E75-C788-4083-8C59-530366A1A3D9}" type="slidenum">
              <a:rPr lang="es-ES" smtClean="0">
                <a:solidFill>
                  <a:prstClr val="black">
                    <a:tint val="75000"/>
                  </a:prstClr>
                </a:solidFill>
              </a:rPr>
              <a:pPr>
                <a:defRPr/>
              </a:pPr>
              <a:t>31</a:t>
            </a:fld>
            <a:endParaRPr lang="es-ES">
              <a:solidFill>
                <a:prstClr val="black">
                  <a:tint val="75000"/>
                </a:prstClr>
              </a:solidFill>
            </a:endParaRPr>
          </a:p>
        </p:txBody>
      </p:sp>
    </p:spTree>
    <p:extLst>
      <p:ext uri="{BB962C8B-B14F-4D97-AF65-F5344CB8AC3E}">
        <p14:creationId xmlns:p14="http://schemas.microsoft.com/office/powerpoint/2010/main" val="202726280"/>
      </p:ext>
    </p:extLst>
  </p:cSld>
  <p:clrMapOvr>
    <a:masterClrMapping/>
  </p:clrMapOvr>
  <mc:AlternateContent xmlns:mc="http://schemas.openxmlformats.org/markup-compatibility/2006" xmlns:p14="http://schemas.microsoft.com/office/powerpoint/2010/main">
    <mc:Choice Requires="p14">
      <p:transition spd="slow" p14:dur="2000" advTm="28456"/>
    </mc:Choice>
    <mc:Fallback xmlns="">
      <p:transition spd="slow" advTm="28456"/>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932C9E75-C788-4083-8C59-530366A1A3D9}" type="slidenum">
              <a:rPr lang="es-ES" smtClean="0">
                <a:solidFill>
                  <a:prstClr val="black">
                    <a:tint val="75000"/>
                  </a:prstClr>
                </a:solidFill>
              </a:rPr>
              <a:pPr>
                <a:defRPr/>
              </a:pPr>
              <a:t>32</a:t>
            </a:fld>
            <a:endParaRPr lang="es-ES">
              <a:solidFill>
                <a:prstClr val="black">
                  <a:tint val="75000"/>
                </a:prstClr>
              </a:solidFill>
            </a:endParaRPr>
          </a:p>
        </p:txBody>
      </p:sp>
      <p:sp>
        <p:nvSpPr>
          <p:cNvPr id="5" name="1 Título"/>
          <p:cNvSpPr txBox="1">
            <a:spLocks/>
          </p:cNvSpPr>
          <p:nvPr/>
        </p:nvSpPr>
        <p:spPr bwMode="auto">
          <a:xfrm>
            <a:off x="0" y="-27384"/>
            <a:ext cx="9144000" cy="504056"/>
          </a:xfrm>
          <a:prstGeom prst="rect">
            <a:avLst/>
          </a:prstGeom>
          <a:solidFill>
            <a:sysClr val="window" lastClr="FFFFFF"/>
          </a:solid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marR="0" lvl="0" algn="ctr" defTabSz="914400" rtl="0" eaLnBrk="1" fontAlgn="auto" latinLnBrk="0" hangingPunct="1">
              <a:lnSpc>
                <a:spcPct val="100000"/>
              </a:lnSpc>
              <a:spcBef>
                <a:spcPct val="20000"/>
              </a:spcBef>
              <a:spcAft>
                <a:spcPts val="0"/>
              </a:spcAft>
              <a:buClrTx/>
              <a:buSzTx/>
              <a:tabLst/>
              <a:defRPr/>
            </a:pPr>
            <a:r>
              <a:rPr kumimoji="0" lang="es-ES" sz="2800" b="0" i="0" u="none" strike="noStrike" kern="0" cap="none" spc="0" normalizeH="0" baseline="0" noProof="0" dirty="0" smtClean="0">
                <a:ln>
                  <a:noFill/>
                </a:ln>
                <a:solidFill>
                  <a:prstClr val="black"/>
                </a:solidFill>
                <a:effectLst/>
                <a:uLnTx/>
                <a:uFillTx/>
                <a:latin typeface="Arial" pitchFamily="34" charset="0"/>
                <a:ea typeface="+mn-ea"/>
                <a:cs typeface="Arial" pitchFamily="34" charset="0"/>
              </a:rPr>
              <a:t>Implantar paulatinamente el transporte eléctrico solar.</a:t>
            </a:r>
            <a:endParaRPr kumimoji="0" lang="es-ES" sz="1800" b="0" i="0" u="none" strike="noStrike" kern="0" cap="none" spc="0" normalizeH="0" baseline="0" noProof="0" dirty="0" smtClean="0">
              <a:ln>
                <a:noFill/>
              </a:ln>
              <a:solidFill>
                <a:sysClr val="windowText" lastClr="000000"/>
              </a:solidFill>
              <a:effectLst/>
              <a:uLnTx/>
              <a:uFillTx/>
              <a:latin typeface="Calibri"/>
            </a:endParaRPr>
          </a:p>
        </p:txBody>
      </p:sp>
      <p:sp>
        <p:nvSpPr>
          <p:cNvPr id="6" name="5 Rectángulo"/>
          <p:cNvSpPr/>
          <p:nvPr/>
        </p:nvSpPr>
        <p:spPr>
          <a:xfrm>
            <a:off x="107504" y="404664"/>
            <a:ext cx="8928992" cy="1384995"/>
          </a:xfrm>
          <a:prstGeom prst="rect">
            <a:avLst/>
          </a:prstGeom>
        </p:spPr>
        <p:txBody>
          <a:bodyPr wrap="square">
            <a:spAutoFit/>
          </a:bodyPr>
          <a:lstStyle/>
          <a:p>
            <a:pPr algn="ctr" eaLnBrk="0" hangingPunct="0">
              <a:spcBef>
                <a:spcPct val="20000"/>
              </a:spcBef>
            </a:pPr>
            <a:r>
              <a:rPr lang="es-ES" sz="2800" dirty="0">
                <a:solidFill>
                  <a:prstClr val="black"/>
                </a:solidFill>
                <a:latin typeface="Arial" pitchFamily="34" charset="0"/>
                <a:cs typeface="Arial" pitchFamily="34" charset="0"/>
              </a:rPr>
              <a:t>Pero lo más importante: no tener que depender en el transporte, ni en las tareas agrícolas, ni en nada, del combustible importado.</a:t>
            </a:r>
          </a:p>
        </p:txBody>
      </p:sp>
    </p:spTree>
    <p:extLst>
      <p:ext uri="{BB962C8B-B14F-4D97-AF65-F5344CB8AC3E}">
        <p14:creationId xmlns:p14="http://schemas.microsoft.com/office/powerpoint/2010/main" val="213738835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8229600" cy="6264696"/>
          </a:xfrm>
          <a:noFill/>
          <a:ln w="76200">
            <a:noFill/>
          </a:ln>
        </p:spPr>
        <p:style>
          <a:lnRef idx="1">
            <a:schemeClr val="dk1"/>
          </a:lnRef>
          <a:fillRef idx="2">
            <a:schemeClr val="dk1"/>
          </a:fillRef>
          <a:effectRef idx="1">
            <a:schemeClr val="dk1"/>
          </a:effectRef>
          <a:fontRef idx="minor">
            <a:schemeClr val="dk1"/>
          </a:fontRef>
        </p:style>
        <p:txBody>
          <a:bodyPr/>
          <a:lstStyle/>
          <a:p>
            <a:pPr marL="0" indent="0">
              <a:buNone/>
            </a:pPr>
            <a:endParaRPr lang="es-ES" sz="1200" dirty="0" smtClean="0">
              <a:latin typeface="Arial" panose="020B0604020202020204" pitchFamily="34" charset="0"/>
              <a:cs typeface="Arial" panose="020B0604020202020204" pitchFamily="34" charset="0"/>
            </a:endParaRPr>
          </a:p>
          <a:p>
            <a:r>
              <a:rPr lang="es-ES" sz="2800" dirty="0" smtClean="0">
                <a:latin typeface="Arial" panose="020B0604020202020204" pitchFamily="34" charset="0"/>
                <a:cs typeface="Arial" panose="020B0604020202020204" pitchFamily="34" charset="0"/>
              </a:rPr>
              <a:t>Exigir que todas las nuevas inversiones se hagan con el autoabastecimiento energético local.</a:t>
            </a:r>
          </a:p>
          <a:p>
            <a:endParaRPr lang="es-ES" sz="1200" dirty="0">
              <a:latin typeface="Arial" panose="020B0604020202020204" pitchFamily="34" charset="0"/>
              <a:cs typeface="Arial" panose="020B0604020202020204" pitchFamily="34" charset="0"/>
            </a:endParaRPr>
          </a:p>
          <a:p>
            <a:r>
              <a:rPr lang="es-ES" sz="2800" dirty="0" smtClean="0">
                <a:latin typeface="Arial" panose="020B0604020202020204" pitchFamily="34" charset="0"/>
                <a:cs typeface="Arial" panose="020B0604020202020204" pitchFamily="34" charset="0"/>
              </a:rPr>
              <a:t>Realizar estudios en cada municipio de las posibilidades de acumulación de energía,  ya sea mecánica, térmica, química o eléctrica.</a:t>
            </a:r>
          </a:p>
          <a:p>
            <a:endParaRPr lang="es-ES" sz="1200" dirty="0" smtClean="0">
              <a:latin typeface="Arial" panose="020B0604020202020204" pitchFamily="34" charset="0"/>
              <a:cs typeface="Arial" panose="020B0604020202020204" pitchFamily="34" charset="0"/>
            </a:endParaRPr>
          </a:p>
          <a:p>
            <a:pPr marL="0" indent="0" algn="ctr">
              <a:buNone/>
            </a:pPr>
            <a:r>
              <a:rPr lang="es-MX" sz="2800" dirty="0">
                <a:latin typeface="Arial" panose="020B0604020202020204" pitchFamily="34" charset="0"/>
                <a:cs typeface="Arial" panose="020B0604020202020204" pitchFamily="34" charset="0"/>
              </a:rPr>
              <a:t>Es muy importante tener en cuenta que el agua, entre muchas de sus virtudes, es un magnífico portador de </a:t>
            </a:r>
            <a:r>
              <a:rPr lang="es-MX" sz="2800" dirty="0" smtClean="0">
                <a:latin typeface="Arial" panose="020B0604020202020204" pitchFamily="34" charset="0"/>
                <a:cs typeface="Arial" panose="020B0604020202020204" pitchFamily="34" charset="0"/>
              </a:rPr>
              <a:t>energía y por lo tanto acumulador, </a:t>
            </a:r>
            <a:r>
              <a:rPr lang="es-MX" sz="2800" dirty="0">
                <a:latin typeface="Arial" panose="020B0604020202020204" pitchFamily="34" charset="0"/>
                <a:cs typeface="Arial" panose="020B0604020202020204" pitchFamily="34" charset="0"/>
              </a:rPr>
              <a:t>ya sea potencial, como cinética, térmica (calor o frío) e inclusive, energía química fácilmente convertible en electricidad.</a:t>
            </a:r>
          </a:p>
          <a:p>
            <a:endParaRPr lang="es-ES" sz="2800" dirty="0">
              <a:latin typeface="Arial" panose="020B0604020202020204" pitchFamily="34" charset="0"/>
              <a:cs typeface="Arial" panose="020B0604020202020204" pitchFamily="34" charset="0"/>
            </a:endParaRPr>
          </a:p>
        </p:txBody>
      </p:sp>
      <p:sp>
        <p:nvSpPr>
          <p:cNvPr id="4" name="3 Marcador de número de diapositiva"/>
          <p:cNvSpPr>
            <a:spLocks noGrp="1"/>
          </p:cNvSpPr>
          <p:nvPr>
            <p:ph type="sldNum" sz="quarter" idx="12"/>
          </p:nvPr>
        </p:nvSpPr>
        <p:spPr/>
        <p:txBody>
          <a:bodyPr/>
          <a:lstStyle/>
          <a:p>
            <a:pPr>
              <a:defRPr/>
            </a:pPr>
            <a:fld id="{932C9E75-C788-4083-8C59-530366A1A3D9}" type="slidenum">
              <a:rPr lang="es-ES" smtClean="0">
                <a:solidFill>
                  <a:prstClr val="black">
                    <a:tint val="75000"/>
                  </a:prstClr>
                </a:solidFill>
              </a:rPr>
              <a:pPr>
                <a:defRPr/>
              </a:pPr>
              <a:t>33</a:t>
            </a:fld>
            <a:endParaRPr lang="es-ES">
              <a:solidFill>
                <a:prstClr val="black">
                  <a:tint val="75000"/>
                </a:prstClr>
              </a:solidFill>
            </a:endParaRPr>
          </a:p>
        </p:txBody>
      </p:sp>
    </p:spTree>
    <p:extLst>
      <p:ext uri="{BB962C8B-B14F-4D97-AF65-F5344CB8AC3E}">
        <p14:creationId xmlns:p14="http://schemas.microsoft.com/office/powerpoint/2010/main" val="2067719272"/>
      </p:ext>
    </p:extLst>
  </p:cSld>
  <p:clrMapOvr>
    <a:masterClrMapping/>
  </p:clrMapOvr>
  <mc:AlternateContent xmlns:mc="http://schemas.openxmlformats.org/markup-compatibility/2006" xmlns:p14="http://schemas.microsoft.com/office/powerpoint/2010/main">
    <mc:Choice Requires="p14">
      <p:transition spd="slow" p14:dur="2000" advTm="25442"/>
    </mc:Choice>
    <mc:Fallback xmlns="">
      <p:transition spd="slow" advTm="25442"/>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3888" y="620688"/>
            <a:ext cx="8280000" cy="5616624"/>
          </a:xfrm>
          <a:noFill/>
          <a:ln w="76200">
            <a:noFill/>
          </a:ln>
        </p:spPr>
        <p:style>
          <a:lnRef idx="1">
            <a:schemeClr val="accent5"/>
          </a:lnRef>
          <a:fillRef idx="2">
            <a:schemeClr val="accent5"/>
          </a:fillRef>
          <a:effectRef idx="1">
            <a:schemeClr val="accent5"/>
          </a:effectRef>
          <a:fontRef idx="minor">
            <a:schemeClr val="dk1"/>
          </a:fontRef>
        </p:style>
        <p:txBody>
          <a:bodyPr/>
          <a:lstStyle/>
          <a:p>
            <a:pPr marL="0" indent="0" algn="ctr">
              <a:buNone/>
            </a:pPr>
            <a:r>
              <a:rPr lang="es-ES" sz="4400" dirty="0">
                <a:solidFill>
                  <a:srgbClr val="0070C0"/>
                </a:solidFill>
                <a:effectLst>
                  <a:outerShdw blurRad="38100" dist="38100" dir="2700000" algn="tl">
                    <a:srgbClr val="000000">
                      <a:alpha val="43137"/>
                    </a:srgbClr>
                  </a:outerShdw>
                </a:effectLst>
                <a:latin typeface="Arial" pitchFamily="34" charset="0"/>
                <a:cs typeface="Arial" pitchFamily="34" charset="0"/>
              </a:rPr>
              <a:t>EL AGUA</a:t>
            </a:r>
            <a:endParaRPr lang="es-ES" sz="2800" dirty="0" smtClean="0">
              <a:solidFill>
                <a:srgbClr val="0070C0"/>
              </a:solidFill>
              <a:latin typeface="Arial" panose="020B0604020202020204" pitchFamily="34" charset="0"/>
              <a:cs typeface="Arial" panose="020B0604020202020204" pitchFamily="34" charset="0"/>
            </a:endParaRPr>
          </a:p>
          <a:p>
            <a:pPr marL="0" indent="0" algn="ctr">
              <a:buNone/>
            </a:pPr>
            <a:r>
              <a:rPr lang="es-ES" sz="2800" dirty="0" smtClean="0">
                <a:latin typeface="Arial" panose="020B0604020202020204" pitchFamily="34" charset="0"/>
                <a:cs typeface="Arial" panose="020B0604020202020204" pitchFamily="34" charset="0"/>
              </a:rPr>
              <a:t>El suministro de agua a la población, para el regadío y otras actividades económicas y sociales, es actualmente un gran consumidor de electricidad y combustibles fósiles importados, principalmente por el bombeo. </a:t>
            </a:r>
          </a:p>
          <a:p>
            <a:pPr marL="0" indent="0">
              <a:buNone/>
            </a:pPr>
            <a:endParaRPr lang="es-ES" sz="1200" dirty="0" smtClean="0">
              <a:latin typeface="Arial" panose="020B0604020202020204" pitchFamily="34" charset="0"/>
              <a:cs typeface="Arial" panose="020B0604020202020204" pitchFamily="34" charset="0"/>
            </a:endParaRPr>
          </a:p>
          <a:p>
            <a:r>
              <a:rPr lang="es-ES" sz="2800" dirty="0" smtClean="0">
                <a:latin typeface="Arial" panose="020B0604020202020204" pitchFamily="34" charset="0"/>
                <a:cs typeface="Arial" panose="020B0604020202020204" pitchFamily="34" charset="0"/>
              </a:rPr>
              <a:t>Sin embargo, el agua pudiera ser bombeada con fuentes renovables de energía y la que sea necesaria ser acumulada a las alturas convenientes y ser suministrada cuando haga falta.</a:t>
            </a:r>
            <a:endParaRPr lang="es-ES" sz="2800" dirty="0">
              <a:latin typeface="Arial" panose="020B0604020202020204" pitchFamily="34" charset="0"/>
              <a:cs typeface="Arial" panose="020B0604020202020204" pitchFamily="34" charset="0"/>
            </a:endParaRPr>
          </a:p>
        </p:txBody>
      </p:sp>
      <p:sp>
        <p:nvSpPr>
          <p:cNvPr id="4" name="3 Marcador de número de diapositiva"/>
          <p:cNvSpPr>
            <a:spLocks noGrp="1"/>
          </p:cNvSpPr>
          <p:nvPr>
            <p:ph type="sldNum" sz="quarter" idx="12"/>
          </p:nvPr>
        </p:nvSpPr>
        <p:spPr/>
        <p:txBody>
          <a:bodyPr/>
          <a:lstStyle/>
          <a:p>
            <a:pPr>
              <a:defRPr/>
            </a:pPr>
            <a:fld id="{932C9E75-C788-4083-8C59-530366A1A3D9}" type="slidenum">
              <a:rPr lang="es-ES" smtClean="0">
                <a:solidFill>
                  <a:prstClr val="black">
                    <a:tint val="75000"/>
                  </a:prstClr>
                </a:solidFill>
              </a:rPr>
              <a:pPr>
                <a:defRPr/>
              </a:pPr>
              <a:t>34</a:t>
            </a:fld>
            <a:endParaRPr lang="es-ES">
              <a:solidFill>
                <a:prstClr val="black">
                  <a:tint val="75000"/>
                </a:prstClr>
              </a:solidFill>
            </a:endParaRPr>
          </a:p>
        </p:txBody>
      </p:sp>
    </p:spTree>
    <p:extLst>
      <p:ext uri="{BB962C8B-B14F-4D97-AF65-F5344CB8AC3E}">
        <p14:creationId xmlns:p14="http://schemas.microsoft.com/office/powerpoint/2010/main" val="3523674656"/>
      </p:ext>
    </p:extLst>
  </p:cSld>
  <p:clrMapOvr>
    <a:masterClrMapping/>
  </p:clrMapOvr>
  <mc:AlternateContent xmlns:mc="http://schemas.openxmlformats.org/markup-compatibility/2006" xmlns:p14="http://schemas.microsoft.com/office/powerpoint/2010/main">
    <mc:Choice Requires="p14">
      <p:transition spd="slow" p14:dur="2000" advTm="37482"/>
    </mc:Choice>
    <mc:Fallback xmlns="">
      <p:transition spd="slow" advTm="37482"/>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932C9E75-C788-4083-8C59-530366A1A3D9}" type="slidenum">
              <a:rPr lang="es-ES" smtClean="0">
                <a:solidFill>
                  <a:prstClr val="black">
                    <a:tint val="75000"/>
                  </a:prstClr>
                </a:solidFill>
              </a:rPr>
              <a:pPr>
                <a:defRPr/>
              </a:pPr>
              <a:t>35</a:t>
            </a:fld>
            <a:endParaRPr lang="es-ES">
              <a:solidFill>
                <a:prstClr val="black">
                  <a:tint val="75000"/>
                </a:prstClr>
              </a:solidFill>
            </a:endParaRPr>
          </a:p>
        </p:txBody>
      </p:sp>
      <p:sp>
        <p:nvSpPr>
          <p:cNvPr id="5" name="2 Marcador de contenido"/>
          <p:cNvSpPr>
            <a:spLocks noGrp="1"/>
          </p:cNvSpPr>
          <p:nvPr>
            <p:ph idx="1"/>
          </p:nvPr>
        </p:nvSpPr>
        <p:spPr>
          <a:xfrm>
            <a:off x="422744" y="1772816"/>
            <a:ext cx="8280000" cy="4608512"/>
          </a:xfrm>
          <a:noFill/>
          <a:ln w="76200">
            <a:noFill/>
          </a:ln>
        </p:spPr>
        <p:style>
          <a:lnRef idx="1">
            <a:schemeClr val="accent6"/>
          </a:lnRef>
          <a:fillRef idx="2">
            <a:schemeClr val="accent6"/>
          </a:fillRef>
          <a:effectRef idx="1">
            <a:schemeClr val="accent6"/>
          </a:effectRef>
          <a:fontRef idx="minor">
            <a:schemeClr val="dk1"/>
          </a:fontRef>
        </p:style>
        <p:txBody>
          <a:bodyPr/>
          <a:lstStyle/>
          <a:p>
            <a:pPr marL="0" indent="0">
              <a:buNone/>
            </a:pPr>
            <a:endParaRPr lang="es-MX" sz="2000" dirty="0" smtClean="0">
              <a:latin typeface="Arial" panose="020B0604020202020204" pitchFamily="34" charset="0"/>
              <a:cs typeface="Arial" panose="020B0604020202020204" pitchFamily="34" charset="0"/>
            </a:endParaRPr>
          </a:p>
          <a:p>
            <a:pPr marL="0" indent="0" algn="ctr">
              <a:buNone/>
            </a:pPr>
            <a:r>
              <a:rPr lang="es-ES" sz="2800" dirty="0">
                <a:solidFill>
                  <a:prstClr val="black"/>
                </a:solidFill>
                <a:latin typeface="Arial" pitchFamily="34" charset="0"/>
                <a:cs typeface="Arial" pitchFamily="34" charset="0"/>
              </a:rPr>
              <a:t>Se considera que el país gasta alrededor de 5% de su energía en calentar agua para el aseo </a:t>
            </a:r>
            <a:r>
              <a:rPr lang="es-ES" sz="2800" dirty="0" smtClean="0">
                <a:solidFill>
                  <a:prstClr val="black"/>
                </a:solidFill>
                <a:latin typeface="Arial" pitchFamily="34" charset="0"/>
                <a:cs typeface="Arial" pitchFamily="34" charset="0"/>
              </a:rPr>
              <a:t>personal, el fregado, el lavado y </a:t>
            </a:r>
            <a:r>
              <a:rPr lang="es-ES" sz="2800" dirty="0">
                <a:solidFill>
                  <a:prstClr val="black"/>
                </a:solidFill>
                <a:latin typeface="Arial" pitchFamily="34" charset="0"/>
                <a:cs typeface="Arial" pitchFamily="34" charset="0"/>
              </a:rPr>
              <a:t>otros usos domésticos, industriales y de servicio</a:t>
            </a:r>
            <a:r>
              <a:rPr lang="es-ES" sz="2800" dirty="0" smtClean="0">
                <a:solidFill>
                  <a:prstClr val="black"/>
                </a:solidFill>
                <a:latin typeface="Arial" pitchFamily="34" charset="0"/>
                <a:cs typeface="Arial" pitchFamily="34" charset="0"/>
              </a:rPr>
              <a:t>.</a:t>
            </a:r>
          </a:p>
          <a:p>
            <a:pPr marL="0" indent="0" algn="ctr">
              <a:buNone/>
            </a:pPr>
            <a:endParaRPr lang="es-ES" sz="1200" dirty="0" smtClean="0">
              <a:solidFill>
                <a:prstClr val="black"/>
              </a:solidFill>
              <a:latin typeface="Arial" pitchFamily="34" charset="0"/>
              <a:cs typeface="Arial" pitchFamily="34" charset="0"/>
            </a:endParaRPr>
          </a:p>
          <a:p>
            <a:r>
              <a:rPr lang="es-ES" sz="2800" dirty="0">
                <a:solidFill>
                  <a:prstClr val="black"/>
                </a:solidFill>
                <a:latin typeface="Arial" pitchFamily="34" charset="0"/>
                <a:cs typeface="Arial" pitchFamily="34" charset="0"/>
              </a:rPr>
              <a:t>Pero </a:t>
            </a:r>
            <a:r>
              <a:rPr lang="es-ES" sz="2800" dirty="0" smtClean="0">
                <a:solidFill>
                  <a:prstClr val="black"/>
                </a:solidFill>
                <a:latin typeface="Arial" pitchFamily="34" charset="0"/>
                <a:cs typeface="Arial" pitchFamily="34" charset="0"/>
              </a:rPr>
              <a:t>el </a:t>
            </a:r>
            <a:r>
              <a:rPr lang="es-ES" sz="2800" dirty="0">
                <a:solidFill>
                  <a:prstClr val="black"/>
                </a:solidFill>
                <a:latin typeface="Arial" pitchFamily="34" charset="0"/>
                <a:cs typeface="Arial" pitchFamily="34" charset="0"/>
              </a:rPr>
              <a:t>agua caliente necesaria pudiera ser calentada con el sol, acumulada y suministrada cuando haga falta, ya sea por el día o por la noche.</a:t>
            </a:r>
            <a:br>
              <a:rPr lang="es-ES" sz="2800" dirty="0">
                <a:solidFill>
                  <a:prstClr val="black"/>
                </a:solidFill>
                <a:latin typeface="Arial" pitchFamily="34" charset="0"/>
                <a:cs typeface="Arial" pitchFamily="34" charset="0"/>
              </a:rPr>
            </a:br>
            <a:endParaRPr lang="es-ES" sz="2800" dirty="0" smtClean="0">
              <a:latin typeface="Arial" panose="020B0604020202020204" pitchFamily="34" charset="0"/>
              <a:cs typeface="Arial" panose="020B0604020202020204" pitchFamily="34" charset="0"/>
            </a:endParaRPr>
          </a:p>
        </p:txBody>
      </p:sp>
      <p:sp>
        <p:nvSpPr>
          <p:cNvPr id="6" name="2 Marcador de contenido"/>
          <p:cNvSpPr txBox="1">
            <a:spLocks/>
          </p:cNvSpPr>
          <p:nvPr/>
        </p:nvSpPr>
        <p:spPr bwMode="auto">
          <a:xfrm>
            <a:off x="422744" y="404664"/>
            <a:ext cx="8280000" cy="792088"/>
          </a:xfrm>
          <a:prstGeom prst="rect">
            <a:avLst/>
          </a:prstGeom>
          <a:noFill/>
          <a:ln w="76200" cap="flat" cmpd="sng" algn="ctr">
            <a:noFill/>
            <a:prstDash val="solid"/>
          </a:ln>
          <a:extLst/>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dk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dk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dk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dk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marL="0" indent="0" algn="ctr">
              <a:buFont typeface="Arial" charset="0"/>
              <a:buNone/>
            </a:pPr>
            <a:r>
              <a:rPr lang="es-ES" sz="4400" dirty="0" smtClean="0">
                <a:solidFill>
                  <a:prstClr val="black"/>
                </a:solidFill>
                <a:effectLst>
                  <a:outerShdw blurRad="38100" dist="38100" dir="2700000" algn="tl">
                    <a:srgbClr val="000000">
                      <a:alpha val="43137"/>
                    </a:srgbClr>
                  </a:outerShdw>
                </a:effectLst>
                <a:latin typeface="Arial" pitchFamily="34" charset="0"/>
                <a:cs typeface="Arial" pitchFamily="34" charset="0"/>
              </a:rPr>
              <a:t>EL AGUA CALIENTE</a:t>
            </a:r>
            <a:endParaRPr lang="es-MX" sz="2800" dirty="0" smtClean="0">
              <a:latin typeface="Arial" panose="020B0604020202020204" pitchFamily="34" charset="0"/>
              <a:cs typeface="Arial" panose="020B0604020202020204" pitchFamily="34" charset="0"/>
            </a:endParaRPr>
          </a:p>
          <a:p>
            <a:endParaRPr lang="es-MX" sz="2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7934574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6632"/>
            <a:ext cx="8229600" cy="1440160"/>
          </a:xfrm>
          <a:noFill/>
          <a:ln w="76200">
            <a:noFill/>
          </a:ln>
        </p:spPr>
        <p:txBody>
          <a:bodyPr/>
          <a:lstStyle/>
          <a:p>
            <a:r>
              <a:rPr lang="es-ES" dirty="0"/>
              <a:t>CONSERVACIÓN DE ALIMENTOS</a:t>
            </a:r>
            <a:br>
              <a:rPr lang="es-ES" dirty="0"/>
            </a:br>
            <a:r>
              <a:rPr lang="es-ES" dirty="0"/>
              <a:t>en frigoríficos</a:t>
            </a:r>
          </a:p>
        </p:txBody>
      </p:sp>
      <p:sp>
        <p:nvSpPr>
          <p:cNvPr id="3" name="2 Marcador de contenido"/>
          <p:cNvSpPr>
            <a:spLocks noGrp="1"/>
          </p:cNvSpPr>
          <p:nvPr>
            <p:ph idx="1"/>
          </p:nvPr>
        </p:nvSpPr>
        <p:spPr>
          <a:xfrm>
            <a:off x="457200" y="1700808"/>
            <a:ext cx="8229600" cy="4824536"/>
          </a:xfrm>
          <a:ln w="76200">
            <a:noFill/>
          </a:ln>
        </p:spPr>
        <p:txBody>
          <a:bodyPr/>
          <a:lstStyle/>
          <a:p>
            <a:pPr marL="0" indent="0" algn="ctr">
              <a:buNone/>
            </a:pPr>
            <a:endParaRPr lang="es-ES" sz="1200" dirty="0" smtClean="0">
              <a:latin typeface="Arial" pitchFamily="34" charset="0"/>
              <a:cs typeface="Arial" pitchFamily="34" charset="0"/>
            </a:endParaRPr>
          </a:p>
          <a:p>
            <a:pPr marL="0" indent="0" algn="ctr">
              <a:buNone/>
            </a:pPr>
            <a:r>
              <a:rPr lang="es-ES" sz="2800" dirty="0" smtClean="0">
                <a:latin typeface="Arial" pitchFamily="34" charset="0"/>
                <a:cs typeface="Arial" pitchFamily="34" charset="0"/>
              </a:rPr>
              <a:t>El país gasta mucha energía eléctrica </a:t>
            </a:r>
            <a:r>
              <a:rPr lang="es-ES" sz="2800" dirty="0">
                <a:latin typeface="Arial" pitchFamily="34" charset="0"/>
                <a:cs typeface="Arial" pitchFamily="34" charset="0"/>
              </a:rPr>
              <a:t>y petróleo en frigoríficos </a:t>
            </a:r>
            <a:r>
              <a:rPr lang="es-ES" sz="2800" dirty="0" smtClean="0">
                <a:latin typeface="Arial" pitchFamily="34" charset="0"/>
                <a:cs typeface="Arial" pitchFamily="34" charset="0"/>
              </a:rPr>
              <a:t>en la conservación de comestibles y otros productos agrícolas e industriales.</a:t>
            </a:r>
          </a:p>
          <a:p>
            <a:pPr marL="0" indent="0" algn="ctr">
              <a:buNone/>
            </a:pPr>
            <a:endParaRPr lang="es-ES" sz="1200" dirty="0" smtClean="0">
              <a:latin typeface="Arial" pitchFamily="34" charset="0"/>
              <a:cs typeface="Arial" pitchFamily="34" charset="0"/>
            </a:endParaRPr>
          </a:p>
          <a:p>
            <a:r>
              <a:rPr lang="es-ES" sz="2800" dirty="0" smtClean="0">
                <a:latin typeface="Arial" pitchFamily="34" charset="0"/>
                <a:cs typeface="Arial" pitchFamily="34" charset="0"/>
              </a:rPr>
              <a:t>Pero toda esa electricidad puede generarse con fuentes renovables de energía, producir el frío mientras haya la fuente, acumularse con el auxilio del agua en salmueras y mantener el frigorífico durante todo el tiempo a la temperatura deseada. </a:t>
            </a:r>
            <a:endParaRPr lang="es-ES" sz="2800" dirty="0">
              <a:latin typeface="Arial" pitchFamily="34" charset="0"/>
              <a:cs typeface="Arial" pitchFamily="34" charset="0"/>
            </a:endParaRPr>
          </a:p>
        </p:txBody>
      </p:sp>
      <p:sp>
        <p:nvSpPr>
          <p:cNvPr id="4" name="3 Marcador de número de diapositiva"/>
          <p:cNvSpPr>
            <a:spLocks noGrp="1"/>
          </p:cNvSpPr>
          <p:nvPr>
            <p:ph type="sldNum" sz="quarter" idx="12"/>
          </p:nvPr>
        </p:nvSpPr>
        <p:spPr/>
        <p:txBody>
          <a:bodyPr/>
          <a:lstStyle/>
          <a:p>
            <a:pPr>
              <a:defRPr/>
            </a:pPr>
            <a:fld id="{932C9E75-C788-4083-8C59-530366A1A3D9}" type="slidenum">
              <a:rPr lang="es-ES" smtClean="0">
                <a:solidFill>
                  <a:prstClr val="black">
                    <a:tint val="75000"/>
                  </a:prstClr>
                </a:solidFill>
              </a:rPr>
              <a:pPr>
                <a:defRPr/>
              </a:pPr>
              <a:t>36</a:t>
            </a:fld>
            <a:endParaRPr lang="es-ES">
              <a:solidFill>
                <a:prstClr val="black">
                  <a:tint val="75000"/>
                </a:prstClr>
              </a:solidFill>
            </a:endParaRPr>
          </a:p>
        </p:txBody>
      </p:sp>
    </p:spTree>
    <p:extLst>
      <p:ext uri="{BB962C8B-B14F-4D97-AF65-F5344CB8AC3E}">
        <p14:creationId xmlns:p14="http://schemas.microsoft.com/office/powerpoint/2010/main" val="3187289819"/>
      </p:ext>
    </p:extLst>
  </p:cSld>
  <p:clrMapOvr>
    <a:masterClrMapping/>
  </p:clrMapOvr>
  <mc:AlternateContent xmlns:mc="http://schemas.openxmlformats.org/markup-compatibility/2006" xmlns:p14="http://schemas.microsoft.com/office/powerpoint/2010/main">
    <mc:Choice Requires="p14">
      <p:transition spd="slow" p14:dur="2000" advTm="36047"/>
    </mc:Choice>
    <mc:Fallback xmlns="">
      <p:transition spd="slow" advTm="36047"/>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908720"/>
            <a:ext cx="8784976" cy="5832648"/>
          </a:xfrm>
          <a:ln w="76200">
            <a:noFill/>
          </a:ln>
        </p:spPr>
        <p:txBody>
          <a:bodyPr/>
          <a:lstStyle/>
          <a:p>
            <a:pPr marL="0" indent="0" algn="ctr">
              <a:buNone/>
            </a:pPr>
            <a:r>
              <a:rPr lang="es-MX" sz="2800" dirty="0">
                <a:latin typeface="Arial" pitchFamily="34" charset="0"/>
                <a:cs typeface="Arial" pitchFamily="34" charset="0"/>
              </a:rPr>
              <a:t>Cuba es un país tropical y como tal, la climatización de locales es necesaria tanto para el desarrollo del turismo como para los locales de trabajo, almacenes e inclusive para el confort de las viviendas</a:t>
            </a:r>
            <a:r>
              <a:rPr lang="es-MX" sz="2800" dirty="0" smtClean="0">
                <a:latin typeface="Arial" pitchFamily="34" charset="0"/>
                <a:cs typeface="Arial" pitchFamily="34" charset="0"/>
              </a:rPr>
              <a:t>.           Pero </a:t>
            </a:r>
            <a:r>
              <a:rPr lang="es-MX" sz="2800" dirty="0">
                <a:latin typeface="Arial" pitchFamily="34" charset="0"/>
                <a:cs typeface="Arial" pitchFamily="34" charset="0"/>
              </a:rPr>
              <a:t>el consumo energético sería muy costoso si se hiciera con petróleo importado. </a:t>
            </a:r>
          </a:p>
          <a:p>
            <a:pPr marL="0" indent="0" algn="ctr">
              <a:buNone/>
            </a:pPr>
            <a:r>
              <a:rPr lang="es-MX" sz="2800" dirty="0">
                <a:latin typeface="Arial" pitchFamily="34" charset="0"/>
                <a:cs typeface="Arial" pitchFamily="34" charset="0"/>
              </a:rPr>
              <a:t>Sin embargo, se puede producir agua fría con el sol o con el viento, acumularla y suministrarla para la climatización de locales donde y cuando haga falta. </a:t>
            </a:r>
            <a:r>
              <a:rPr lang="es-MX" sz="2800" dirty="0" smtClean="0">
                <a:latin typeface="Arial" pitchFamily="34" charset="0"/>
                <a:cs typeface="Arial" pitchFamily="34" charset="0"/>
              </a:rPr>
              <a:t>Donde hiciera falta también agua caliente, pudieran usarse bombas de calor. </a:t>
            </a:r>
          </a:p>
          <a:p>
            <a:pPr marL="0" indent="0" algn="ctr">
              <a:buNone/>
            </a:pPr>
            <a:r>
              <a:rPr lang="es-MX" sz="2800" dirty="0" smtClean="0">
                <a:latin typeface="Arial" pitchFamily="34" charset="0"/>
                <a:cs typeface="Arial" pitchFamily="34" charset="0"/>
              </a:rPr>
              <a:t>También </a:t>
            </a:r>
            <a:r>
              <a:rPr lang="es-MX" sz="2800" dirty="0">
                <a:latin typeface="Arial" pitchFamily="34" charset="0"/>
                <a:cs typeface="Arial" pitchFamily="34" charset="0"/>
              </a:rPr>
              <a:t>en muchos </a:t>
            </a:r>
            <a:r>
              <a:rPr lang="es-MX" sz="2800" dirty="0" smtClean="0">
                <a:latin typeface="Arial" pitchFamily="34" charset="0"/>
                <a:cs typeface="Arial" pitchFamily="34" charset="0"/>
              </a:rPr>
              <a:t>lugares </a:t>
            </a:r>
            <a:r>
              <a:rPr lang="es-MX" sz="2800" dirty="0">
                <a:latin typeface="Arial" pitchFamily="34" charset="0"/>
                <a:cs typeface="Arial" pitchFamily="34" charset="0"/>
              </a:rPr>
              <a:t>es posible </a:t>
            </a:r>
            <a:r>
              <a:rPr lang="es-MX" sz="2800" dirty="0" smtClean="0">
                <a:latin typeface="Arial" pitchFamily="34" charset="0"/>
                <a:cs typeface="Arial" pitchFamily="34" charset="0"/>
              </a:rPr>
              <a:t>usar </a:t>
            </a:r>
            <a:r>
              <a:rPr lang="es-MX" sz="2800" dirty="0">
                <a:latin typeface="Arial" pitchFamily="34" charset="0"/>
                <a:cs typeface="Arial" pitchFamily="34" charset="0"/>
              </a:rPr>
              <a:t>el agua fría de las profundidades marinas.</a:t>
            </a:r>
          </a:p>
        </p:txBody>
      </p:sp>
      <p:sp>
        <p:nvSpPr>
          <p:cNvPr id="4" name="3 Marcador de número de diapositiva"/>
          <p:cNvSpPr>
            <a:spLocks noGrp="1"/>
          </p:cNvSpPr>
          <p:nvPr>
            <p:ph type="sldNum" sz="quarter" idx="12"/>
          </p:nvPr>
        </p:nvSpPr>
        <p:spPr/>
        <p:txBody>
          <a:bodyPr/>
          <a:lstStyle/>
          <a:p>
            <a:pPr>
              <a:defRPr/>
            </a:pPr>
            <a:fld id="{932C9E75-C788-4083-8C59-530366A1A3D9}" type="slidenum">
              <a:rPr lang="es-ES" smtClean="0">
                <a:solidFill>
                  <a:prstClr val="black">
                    <a:tint val="75000"/>
                  </a:prstClr>
                </a:solidFill>
              </a:rPr>
              <a:pPr>
                <a:defRPr/>
              </a:pPr>
              <a:t>37</a:t>
            </a:fld>
            <a:endParaRPr lang="es-ES" dirty="0">
              <a:solidFill>
                <a:prstClr val="black">
                  <a:tint val="75000"/>
                </a:prstClr>
              </a:solidFill>
            </a:endParaRPr>
          </a:p>
        </p:txBody>
      </p:sp>
      <p:sp>
        <p:nvSpPr>
          <p:cNvPr id="5" name="1 Título"/>
          <p:cNvSpPr>
            <a:spLocks noGrp="1"/>
          </p:cNvSpPr>
          <p:nvPr>
            <p:ph type="title"/>
          </p:nvPr>
        </p:nvSpPr>
        <p:spPr>
          <a:xfrm>
            <a:off x="179512" y="116632"/>
            <a:ext cx="8784976" cy="648072"/>
          </a:xfrm>
          <a:ln w="76200">
            <a:noFill/>
          </a:ln>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s-E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CLIMATIZACIÓN</a:t>
            </a:r>
            <a:endParaRPr lang="es-E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173682642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3944" y="-27384"/>
            <a:ext cx="6156000" cy="648072"/>
          </a:xfrm>
        </p:spPr>
        <p:txBody>
          <a:bodyPr>
            <a:scene3d>
              <a:camera prst="orthographicFront"/>
              <a:lightRig rig="balanced" dir="t">
                <a:rot lat="0" lon="0" rev="2100000"/>
              </a:lightRig>
            </a:scene3d>
            <a:sp3d extrusionH="57150" prstMaterial="metal">
              <a:bevelT w="38100" h="25400"/>
              <a:contourClr>
                <a:schemeClr val="bg2"/>
              </a:contourClr>
            </a:sp3d>
          </a:bodyPr>
          <a:lstStyle/>
          <a:p>
            <a:r>
              <a:rPr lang="es-ES" sz="3600" b="1" dirty="0" smtClean="0">
                <a:ln w="50800"/>
                <a:blipFill>
                  <a:blip r:embed="rId2"/>
                  <a:tile tx="0" ty="0" sx="100000" sy="100000" flip="none" algn="tl"/>
                </a:blipFill>
              </a:rPr>
              <a:t>GENERACIÓN DE ELECTRICIDAD</a:t>
            </a:r>
            <a:endParaRPr lang="es-ES" sz="3600" b="1" dirty="0">
              <a:ln w="50800"/>
              <a:blipFill>
                <a:blip r:embed="rId2"/>
                <a:tile tx="0" ty="0" sx="100000" sy="100000" flip="none" algn="tl"/>
              </a:blipFill>
            </a:endParaRPr>
          </a:p>
        </p:txBody>
      </p:sp>
      <p:sp>
        <p:nvSpPr>
          <p:cNvPr id="3" name="2 Marcador de contenido"/>
          <p:cNvSpPr>
            <a:spLocks noGrp="1"/>
          </p:cNvSpPr>
          <p:nvPr>
            <p:ph idx="1"/>
          </p:nvPr>
        </p:nvSpPr>
        <p:spPr>
          <a:xfrm>
            <a:off x="0" y="548680"/>
            <a:ext cx="6084168" cy="6309320"/>
          </a:xfrm>
        </p:spPr>
        <p:txBody>
          <a:bodyPr/>
          <a:lstStyle/>
          <a:p>
            <a:pPr marL="0" indent="0" algn="ctr">
              <a:buNone/>
            </a:pPr>
            <a:r>
              <a:rPr lang="es-ES" sz="2800" dirty="0" smtClean="0">
                <a:latin typeface="Arial" pitchFamily="34" charset="0"/>
                <a:cs typeface="Arial" pitchFamily="34" charset="0"/>
              </a:rPr>
              <a:t>La electricidad es cada vez más necesaria ya sea para la iluminación,  la comunicación y muchos equipos eléctricos y frecuentemente la necesidad de consumo no corresponde con la disponibilidad de las fuentes renovables. </a:t>
            </a:r>
          </a:p>
          <a:p>
            <a:r>
              <a:rPr lang="es-ES" sz="2800" dirty="0" smtClean="0">
                <a:latin typeface="Arial" pitchFamily="34" charset="0"/>
                <a:cs typeface="Arial" pitchFamily="34" charset="0"/>
              </a:rPr>
              <a:t>Sin embargo, el agua puede bombearse cuando haya sol o viento, acumularse  a una altura deseada y producir electricidad cuando haga falta.</a:t>
            </a:r>
          </a:p>
          <a:p>
            <a:pPr marL="0" indent="0" algn="ctr">
              <a:buNone/>
            </a:pPr>
            <a:r>
              <a:rPr lang="es-ES" sz="2800" dirty="0" smtClean="0">
                <a:latin typeface="Arial" pitchFamily="34" charset="0"/>
                <a:cs typeface="Arial" pitchFamily="34" charset="0"/>
              </a:rPr>
              <a:t>Esta instalación sería la llamada HIDROACUMULADORA SOLAR</a:t>
            </a:r>
          </a:p>
        </p:txBody>
      </p:sp>
      <p:sp>
        <p:nvSpPr>
          <p:cNvPr id="4" name="3 Marcador de número de diapositiva"/>
          <p:cNvSpPr>
            <a:spLocks noGrp="1"/>
          </p:cNvSpPr>
          <p:nvPr>
            <p:ph type="sldNum" sz="quarter" idx="12"/>
          </p:nvPr>
        </p:nvSpPr>
        <p:spPr/>
        <p:txBody>
          <a:bodyPr/>
          <a:lstStyle/>
          <a:p>
            <a:pPr>
              <a:defRPr/>
            </a:pPr>
            <a:fld id="{932C9E75-C788-4083-8C59-530366A1A3D9}" type="slidenum">
              <a:rPr lang="es-ES" smtClean="0">
                <a:solidFill>
                  <a:prstClr val="black">
                    <a:tint val="75000"/>
                  </a:prstClr>
                </a:solidFill>
              </a:rPr>
              <a:pPr>
                <a:defRPr/>
              </a:pPr>
              <a:t>38</a:t>
            </a:fld>
            <a:endParaRPr lang="es-ES">
              <a:solidFill>
                <a:prstClr val="black">
                  <a:tint val="75000"/>
                </a:prstClr>
              </a:solidFill>
            </a:endParaRPr>
          </a:p>
        </p:txBody>
      </p:sp>
    </p:spTree>
    <p:extLst>
      <p:ext uri="{BB962C8B-B14F-4D97-AF65-F5344CB8AC3E}">
        <p14:creationId xmlns:p14="http://schemas.microsoft.com/office/powerpoint/2010/main" val="3827572119"/>
      </p:ext>
    </p:extLst>
  </p:cSld>
  <p:clrMapOvr>
    <a:masterClrMapping/>
  </p:clrMapOvr>
  <mc:AlternateContent xmlns:mc="http://schemas.openxmlformats.org/markup-compatibility/2006" xmlns:p14="http://schemas.microsoft.com/office/powerpoint/2010/main">
    <mc:Choice Requires="p14">
      <p:transition spd="slow" p14:dur="2000" advTm="39162"/>
    </mc:Choice>
    <mc:Fallback xmlns="">
      <p:transition spd="slow" advTm="39162"/>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932C9E75-C788-4083-8C59-530366A1A3D9}" type="slidenum">
              <a:rPr lang="es-ES" smtClean="0">
                <a:solidFill>
                  <a:prstClr val="black">
                    <a:tint val="75000"/>
                  </a:prstClr>
                </a:solidFill>
              </a:rPr>
              <a:pPr>
                <a:defRPr/>
              </a:pPr>
              <a:t>39</a:t>
            </a:fld>
            <a:endParaRPr lang="es-ES">
              <a:solidFill>
                <a:prstClr val="black">
                  <a:tint val="75000"/>
                </a:prstClr>
              </a:solidFill>
            </a:endParaRPr>
          </a:p>
        </p:txBody>
      </p:sp>
      <p:sp>
        <p:nvSpPr>
          <p:cNvPr id="5" name="4 Rectángulo"/>
          <p:cNvSpPr/>
          <p:nvPr/>
        </p:nvSpPr>
        <p:spPr>
          <a:xfrm>
            <a:off x="414744" y="260648"/>
            <a:ext cx="8280000" cy="3280898"/>
          </a:xfrm>
          <a:prstGeom prst="rect">
            <a:avLst/>
          </a:prstGeom>
          <a:ln>
            <a:noFill/>
          </a:ln>
        </p:spPr>
        <p:style>
          <a:lnRef idx="2">
            <a:schemeClr val="accent6"/>
          </a:lnRef>
          <a:fillRef idx="1">
            <a:schemeClr val="lt1"/>
          </a:fillRef>
          <a:effectRef idx="0">
            <a:schemeClr val="accent6"/>
          </a:effectRef>
          <a:fontRef idx="minor">
            <a:schemeClr val="dk1"/>
          </a:fontRef>
        </p:style>
        <p:txBody>
          <a:bodyPr wrap="square">
            <a:spAutoFit/>
          </a:bodyPr>
          <a:lstStyle/>
          <a:p>
            <a:pPr lvl="0" algn="ctr" eaLnBrk="0" hangingPunct="0">
              <a:spcBef>
                <a:spcPct val="20000"/>
              </a:spcBef>
            </a:pPr>
            <a:endParaRPr lang="es-ES" sz="2800" dirty="0" smtClean="0">
              <a:solidFill>
                <a:prstClr val="black"/>
              </a:solidFill>
              <a:latin typeface="Arial" panose="020B0604020202020204" pitchFamily="34" charset="0"/>
              <a:cs typeface="Arial" panose="020B0604020202020204" pitchFamily="34" charset="0"/>
            </a:endParaRPr>
          </a:p>
          <a:p>
            <a:pPr lvl="0" algn="ctr" eaLnBrk="0" hangingPunct="0">
              <a:spcBef>
                <a:spcPct val="20000"/>
              </a:spcBef>
            </a:pPr>
            <a:r>
              <a:rPr lang="es-ES" sz="2800" dirty="0" smtClean="0">
                <a:solidFill>
                  <a:prstClr val="black"/>
                </a:solidFill>
                <a:latin typeface="Arial" panose="020B0604020202020204" pitchFamily="34" charset="0"/>
                <a:cs typeface="Arial" panose="020B0604020202020204" pitchFamily="34" charset="0"/>
              </a:rPr>
              <a:t>Hoy es en muchos lugares económicamente ventajoso la estabilización del </a:t>
            </a:r>
            <a:r>
              <a:rPr lang="es-ES" sz="2800" dirty="0">
                <a:solidFill>
                  <a:prstClr val="black"/>
                </a:solidFill>
                <a:latin typeface="Arial" panose="020B0604020202020204" pitchFamily="34" charset="0"/>
                <a:cs typeface="Arial" panose="020B0604020202020204" pitchFamily="34" charset="0"/>
              </a:rPr>
              <a:t>ciclo producción-consumo </a:t>
            </a:r>
            <a:r>
              <a:rPr lang="es-ES" sz="2800" dirty="0" smtClean="0">
                <a:solidFill>
                  <a:prstClr val="black"/>
                </a:solidFill>
                <a:latin typeface="Arial" panose="020B0604020202020204" pitchFamily="34" charset="0"/>
                <a:cs typeface="Arial" panose="020B0604020202020204" pitchFamily="34" charset="0"/>
              </a:rPr>
              <a:t>para la creación de </a:t>
            </a:r>
            <a:r>
              <a:rPr lang="es-ES" sz="2800" dirty="0">
                <a:solidFill>
                  <a:prstClr val="black"/>
                </a:solidFill>
                <a:latin typeface="Arial" panose="020B0604020202020204" pitchFamily="34" charset="0"/>
                <a:cs typeface="Arial" panose="020B0604020202020204" pitchFamily="34" charset="0"/>
              </a:rPr>
              <a:t>cualquier red energética </a:t>
            </a:r>
            <a:r>
              <a:rPr lang="es-ES" sz="2800" dirty="0" smtClean="0">
                <a:solidFill>
                  <a:prstClr val="black"/>
                </a:solidFill>
                <a:latin typeface="Arial" panose="020B0604020202020204" pitchFamily="34" charset="0"/>
                <a:cs typeface="Arial" panose="020B0604020202020204" pitchFamily="34" charset="0"/>
              </a:rPr>
              <a:t>local con una o varias </a:t>
            </a:r>
            <a:r>
              <a:rPr lang="es-ES" sz="2800" dirty="0" err="1" smtClean="0">
                <a:solidFill>
                  <a:prstClr val="black"/>
                </a:solidFill>
                <a:latin typeface="Arial" panose="020B0604020202020204" pitchFamily="34" charset="0"/>
                <a:cs typeface="Arial" panose="020B0604020202020204" pitchFamily="34" charset="0"/>
              </a:rPr>
              <a:t>hidroacumuladoras</a:t>
            </a:r>
            <a:r>
              <a:rPr lang="es-ES" sz="2800" dirty="0" smtClean="0">
                <a:solidFill>
                  <a:prstClr val="black"/>
                </a:solidFill>
                <a:latin typeface="Arial" panose="020B0604020202020204" pitchFamily="34" charset="0"/>
                <a:cs typeface="Arial" panose="020B0604020202020204" pitchFamily="34" charset="0"/>
              </a:rPr>
              <a:t> solares.</a:t>
            </a:r>
          </a:p>
          <a:p>
            <a:pPr lvl="0" algn="ctr" eaLnBrk="0" hangingPunct="0">
              <a:spcBef>
                <a:spcPct val="20000"/>
              </a:spcBef>
            </a:pPr>
            <a:r>
              <a:rPr lang="es-ES" sz="2800" dirty="0" smtClean="0">
                <a:solidFill>
                  <a:prstClr val="black"/>
                </a:solidFill>
                <a:latin typeface="Arial" panose="020B0604020202020204" pitchFamily="34" charset="0"/>
                <a:cs typeface="Arial" panose="020B0604020202020204" pitchFamily="34" charset="0"/>
              </a:rPr>
              <a:t> </a:t>
            </a:r>
            <a:endParaRPr lang="es-ES" sz="2800" dirty="0">
              <a:solidFill>
                <a:prstClr val="black"/>
              </a:solidFill>
              <a:latin typeface="Arial" panose="020B0604020202020204" pitchFamily="34" charset="0"/>
              <a:cs typeface="Arial" panose="020B0604020202020204" pitchFamily="34" charset="0"/>
            </a:endParaRPr>
          </a:p>
        </p:txBody>
      </p:sp>
      <p:sp>
        <p:nvSpPr>
          <p:cNvPr id="6" name="5 Rectángulo"/>
          <p:cNvSpPr/>
          <p:nvPr/>
        </p:nvSpPr>
        <p:spPr>
          <a:xfrm>
            <a:off x="405600" y="3869291"/>
            <a:ext cx="8280000" cy="2296013"/>
          </a:xfrm>
          <a:prstGeom prst="rect">
            <a:avLst/>
          </a:prstGeom>
          <a:ln>
            <a:noFill/>
          </a:ln>
        </p:spPr>
        <p:style>
          <a:lnRef idx="2">
            <a:schemeClr val="accent6"/>
          </a:lnRef>
          <a:fillRef idx="1">
            <a:schemeClr val="lt1"/>
          </a:fillRef>
          <a:effectRef idx="0">
            <a:schemeClr val="accent6"/>
          </a:effectRef>
          <a:fontRef idx="minor">
            <a:schemeClr val="dk1"/>
          </a:fontRef>
        </p:style>
        <p:txBody>
          <a:bodyPr wrap="square">
            <a:spAutoFit/>
          </a:bodyPr>
          <a:lstStyle/>
          <a:p>
            <a:pPr lvl="0" algn="ctr" eaLnBrk="0" hangingPunct="0">
              <a:spcBef>
                <a:spcPct val="20000"/>
              </a:spcBef>
            </a:pPr>
            <a:endParaRPr lang="es-ES" sz="2000" dirty="0" smtClean="0">
              <a:solidFill>
                <a:prstClr val="black"/>
              </a:solidFill>
              <a:latin typeface="Arial" panose="020B0604020202020204" pitchFamily="34" charset="0"/>
              <a:cs typeface="Arial" panose="020B0604020202020204" pitchFamily="34" charset="0"/>
            </a:endParaRPr>
          </a:p>
          <a:p>
            <a:pPr lvl="0" algn="ctr" eaLnBrk="0" hangingPunct="0">
              <a:spcBef>
                <a:spcPct val="20000"/>
              </a:spcBef>
            </a:pPr>
            <a:r>
              <a:rPr lang="es-ES" sz="2800" dirty="0" smtClean="0">
                <a:solidFill>
                  <a:prstClr val="black"/>
                </a:solidFill>
                <a:latin typeface="Arial" panose="020B0604020202020204" pitchFamily="34" charset="0"/>
                <a:cs typeface="Arial" panose="020B0604020202020204" pitchFamily="34" charset="0"/>
              </a:rPr>
              <a:t>También en muchos lugares es económicamente ventajoso la estabilización del </a:t>
            </a:r>
            <a:r>
              <a:rPr lang="es-ES" sz="2800" dirty="0">
                <a:solidFill>
                  <a:prstClr val="black"/>
                </a:solidFill>
                <a:latin typeface="Arial" panose="020B0604020202020204" pitchFamily="34" charset="0"/>
                <a:cs typeface="Arial" panose="020B0604020202020204" pitchFamily="34" charset="0"/>
              </a:rPr>
              <a:t>ciclo producción-consumo </a:t>
            </a:r>
            <a:r>
              <a:rPr lang="es-ES" sz="2800" dirty="0" smtClean="0">
                <a:solidFill>
                  <a:prstClr val="black"/>
                </a:solidFill>
                <a:latin typeface="Arial" panose="020B0604020202020204" pitchFamily="34" charset="0"/>
                <a:cs typeface="Arial" panose="020B0604020202020204" pitchFamily="34" charset="0"/>
              </a:rPr>
              <a:t>con baterías eléctricas. </a:t>
            </a:r>
          </a:p>
          <a:p>
            <a:pPr lvl="0" algn="ctr" eaLnBrk="0" hangingPunct="0">
              <a:spcBef>
                <a:spcPct val="20000"/>
              </a:spcBef>
            </a:pPr>
            <a:endParaRPr lang="es-ES" sz="2800" dirty="0">
              <a:solidFill>
                <a:prstClr val="black"/>
              </a:solidFill>
              <a:latin typeface="Arial" panose="020B0604020202020204" pitchFamily="34" charset="0"/>
              <a:cs typeface="Arial" panose="020B0604020202020204" pitchFamily="34" charset="0"/>
            </a:endParaRPr>
          </a:p>
        </p:txBody>
      </p:sp>
      <p:sp>
        <p:nvSpPr>
          <p:cNvPr id="2" name="1 Rectángulo"/>
          <p:cNvSpPr/>
          <p:nvPr/>
        </p:nvSpPr>
        <p:spPr>
          <a:xfrm>
            <a:off x="405600" y="6290156"/>
            <a:ext cx="8280000" cy="523220"/>
          </a:xfrm>
          <a:prstGeom prst="rect">
            <a:avLst/>
          </a:prstGeom>
        </p:spPr>
        <p:txBody>
          <a:bodyPr wrap="square">
            <a:spAutoFit/>
          </a:bodyPr>
          <a:lstStyle/>
          <a:p>
            <a:pPr lvl="0" algn="ctr" eaLnBrk="0" hangingPunct="0">
              <a:spcBef>
                <a:spcPct val="20000"/>
              </a:spcBef>
            </a:pPr>
            <a:r>
              <a:rPr lang="es-ES" sz="2800" b="1" dirty="0">
                <a:solidFill>
                  <a:prstClr val="black"/>
                </a:solidFill>
                <a:latin typeface="Arial" panose="020B0604020202020204" pitchFamily="34" charset="0"/>
                <a:cs typeface="Arial" panose="020B0604020202020204" pitchFamily="34" charset="0"/>
              </a:rPr>
              <a:t>Ambos métodos se complementan.</a:t>
            </a:r>
          </a:p>
        </p:txBody>
      </p:sp>
    </p:spTree>
    <p:extLst>
      <p:ext uri="{BB962C8B-B14F-4D97-AF65-F5344CB8AC3E}">
        <p14:creationId xmlns:p14="http://schemas.microsoft.com/office/powerpoint/2010/main" val="1888648996"/>
      </p:ext>
    </p:extLst>
  </p:cSld>
  <p:clrMapOvr>
    <a:masterClrMapping/>
  </p:clrMapOvr>
  <mc:AlternateContent xmlns:mc="http://schemas.openxmlformats.org/markup-compatibility/2006" xmlns:p14="http://schemas.microsoft.com/office/powerpoint/2010/main">
    <mc:Choice Requires="p14">
      <p:transition spd="slow" p14:dur="2000" advTm="33317"/>
    </mc:Choice>
    <mc:Fallback xmlns="">
      <p:transition spd="slow" advTm="33317"/>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7E402D5A-AF22-4B6F-90A7-0AB8118869FC}" type="slidenum">
              <a:rPr lang="es-ES" smtClean="0"/>
              <a:pPr>
                <a:defRPr/>
              </a:pPr>
              <a:t>4</a:t>
            </a:fld>
            <a:endParaRPr lang="es-ES"/>
          </a:p>
        </p:txBody>
      </p:sp>
      <p:sp>
        <p:nvSpPr>
          <p:cNvPr id="5" name="4 Rectángulo"/>
          <p:cNvSpPr/>
          <p:nvPr/>
        </p:nvSpPr>
        <p:spPr>
          <a:xfrm>
            <a:off x="474828" y="1340768"/>
            <a:ext cx="8280000" cy="4862870"/>
          </a:xfrm>
          <a:prstGeom prst="rect">
            <a:avLst/>
          </a:prstGeom>
          <a:ln>
            <a:noFill/>
          </a:ln>
        </p:spPr>
        <p:style>
          <a:lnRef idx="2">
            <a:schemeClr val="accent6"/>
          </a:lnRef>
          <a:fillRef idx="1">
            <a:schemeClr val="lt1"/>
          </a:fillRef>
          <a:effectRef idx="0">
            <a:schemeClr val="accent6"/>
          </a:effectRef>
          <a:fontRef idx="minor">
            <a:schemeClr val="dk1"/>
          </a:fontRef>
        </p:style>
        <p:txBody>
          <a:bodyPr wrap="square">
            <a:spAutoFit/>
          </a:bodyPr>
          <a:lstStyle/>
          <a:p>
            <a:pPr lvl="0" algn="ctr" eaLnBrk="0" hangingPunct="0">
              <a:spcBef>
                <a:spcPts val="600"/>
              </a:spcBef>
              <a:spcAft>
                <a:spcPts val="600"/>
              </a:spcAft>
            </a:pPr>
            <a:r>
              <a:rPr lang="es-CU" sz="2800" dirty="0" smtClean="0">
                <a:solidFill>
                  <a:prstClr val="black"/>
                </a:solidFill>
                <a:latin typeface="Arial" pitchFamily="34" charset="0"/>
                <a:cs typeface="Arial" pitchFamily="34" charset="0"/>
              </a:rPr>
              <a:t>Son </a:t>
            </a:r>
            <a:r>
              <a:rPr lang="es-CU" sz="2800" dirty="0">
                <a:solidFill>
                  <a:prstClr val="black"/>
                </a:solidFill>
                <a:latin typeface="Arial" pitchFamily="34" charset="0"/>
                <a:cs typeface="Arial" pitchFamily="34" charset="0"/>
              </a:rPr>
              <a:t>diferentes tipos de </a:t>
            </a:r>
            <a:r>
              <a:rPr lang="es-CU" sz="2800" dirty="0" smtClean="0">
                <a:solidFill>
                  <a:prstClr val="black"/>
                </a:solidFill>
                <a:latin typeface="Arial" pitchFamily="34" charset="0"/>
                <a:cs typeface="Arial" pitchFamily="34" charset="0"/>
              </a:rPr>
              <a:t>energía: la </a:t>
            </a:r>
            <a:r>
              <a:rPr lang="es-CU" sz="2800" dirty="0">
                <a:solidFill>
                  <a:prstClr val="black"/>
                </a:solidFill>
                <a:latin typeface="Arial" pitchFamily="34" charset="0"/>
                <a:cs typeface="Arial" pitchFamily="34" charset="0"/>
              </a:rPr>
              <a:t>electricidad, el calor </a:t>
            </a:r>
            <a:r>
              <a:rPr lang="es-CU" sz="2800" dirty="0" smtClean="0">
                <a:solidFill>
                  <a:prstClr val="black"/>
                </a:solidFill>
                <a:latin typeface="Arial" pitchFamily="34" charset="0"/>
                <a:cs typeface="Arial" pitchFamily="34" charset="0"/>
              </a:rPr>
              <a:t>o la </a:t>
            </a:r>
            <a:r>
              <a:rPr lang="es-CU" sz="2800" dirty="0">
                <a:solidFill>
                  <a:prstClr val="black"/>
                </a:solidFill>
                <a:latin typeface="Arial" pitchFamily="34" charset="0"/>
                <a:cs typeface="Arial" pitchFamily="34" charset="0"/>
              </a:rPr>
              <a:t>térmica, la cinética, la potencial </a:t>
            </a:r>
            <a:r>
              <a:rPr lang="es-CU" sz="2800" dirty="0" smtClean="0">
                <a:solidFill>
                  <a:prstClr val="black"/>
                </a:solidFill>
                <a:latin typeface="Arial" pitchFamily="34" charset="0"/>
                <a:cs typeface="Arial" pitchFamily="34" charset="0"/>
              </a:rPr>
              <a:t>,la nuclear, etc.</a:t>
            </a:r>
            <a:endParaRPr lang="es-CU" sz="2800" dirty="0">
              <a:solidFill>
                <a:prstClr val="black"/>
              </a:solidFill>
              <a:latin typeface="Arial" pitchFamily="34" charset="0"/>
              <a:cs typeface="Arial" pitchFamily="34" charset="0"/>
            </a:endParaRPr>
          </a:p>
          <a:p>
            <a:pPr lvl="0" algn="ctr" eaLnBrk="0" hangingPunct="0">
              <a:spcBef>
                <a:spcPts val="600"/>
              </a:spcBef>
              <a:spcAft>
                <a:spcPts val="600"/>
              </a:spcAft>
            </a:pPr>
            <a:r>
              <a:rPr lang="es-CU" sz="2800" dirty="0" smtClean="0">
                <a:solidFill>
                  <a:prstClr val="black"/>
                </a:solidFill>
                <a:latin typeface="Arial" pitchFamily="34" charset="0"/>
                <a:cs typeface="Arial" pitchFamily="34" charset="0"/>
              </a:rPr>
              <a:t>Un </a:t>
            </a:r>
            <a:r>
              <a:rPr lang="es-CU" sz="2800" dirty="0">
                <a:solidFill>
                  <a:prstClr val="black"/>
                </a:solidFill>
                <a:latin typeface="Arial" pitchFamily="34" charset="0"/>
                <a:cs typeface="Arial" pitchFamily="34" charset="0"/>
              </a:rPr>
              <a:t>tipo de energía puede estar compuesto de varios subtipos, por ejemplo, la </a:t>
            </a:r>
            <a:r>
              <a:rPr lang="es-CU" sz="2800" dirty="0" smtClean="0">
                <a:solidFill>
                  <a:prstClr val="black"/>
                </a:solidFill>
                <a:latin typeface="Arial" pitchFamily="34" charset="0"/>
                <a:cs typeface="Arial" pitchFamily="34" charset="0"/>
              </a:rPr>
              <a:t>eólica</a:t>
            </a:r>
            <a:r>
              <a:rPr lang="es-CU" sz="2800" dirty="0">
                <a:solidFill>
                  <a:prstClr val="black"/>
                </a:solidFill>
                <a:latin typeface="Arial" pitchFamily="34" charset="0"/>
                <a:cs typeface="Arial" pitchFamily="34" charset="0"/>
              </a:rPr>
              <a:t>, la </a:t>
            </a:r>
            <a:r>
              <a:rPr lang="es-CU" sz="2800" dirty="0" smtClean="0">
                <a:solidFill>
                  <a:prstClr val="black"/>
                </a:solidFill>
                <a:latin typeface="Arial" pitchFamily="34" charset="0"/>
                <a:cs typeface="Arial" pitchFamily="34" charset="0"/>
              </a:rPr>
              <a:t>hidráulica y la undimotriz, </a:t>
            </a:r>
            <a:r>
              <a:rPr lang="es-CU" sz="2800" dirty="0">
                <a:solidFill>
                  <a:prstClr val="black"/>
                </a:solidFill>
                <a:latin typeface="Arial" pitchFamily="34" charset="0"/>
                <a:cs typeface="Arial" pitchFamily="34" charset="0"/>
              </a:rPr>
              <a:t>son subtipos de la energía </a:t>
            </a:r>
            <a:r>
              <a:rPr lang="es-CU" sz="2800" dirty="0" smtClean="0">
                <a:solidFill>
                  <a:prstClr val="black"/>
                </a:solidFill>
                <a:latin typeface="Arial" pitchFamily="34" charset="0"/>
                <a:cs typeface="Arial" pitchFamily="34" charset="0"/>
              </a:rPr>
              <a:t>cinética.</a:t>
            </a:r>
            <a:endParaRPr lang="es-CU" sz="2800" dirty="0">
              <a:solidFill>
                <a:prstClr val="black"/>
              </a:solidFill>
              <a:latin typeface="Arial" pitchFamily="34" charset="0"/>
              <a:cs typeface="Arial" pitchFamily="34" charset="0"/>
            </a:endParaRPr>
          </a:p>
          <a:p>
            <a:pPr lvl="0" algn="ctr" eaLnBrk="0" hangingPunct="0">
              <a:spcBef>
                <a:spcPts val="600"/>
              </a:spcBef>
              <a:spcAft>
                <a:spcPts val="600"/>
              </a:spcAft>
            </a:pPr>
            <a:r>
              <a:rPr lang="es-MX" sz="2800" dirty="0" smtClean="0">
                <a:solidFill>
                  <a:prstClr val="black"/>
                </a:solidFill>
                <a:latin typeface="Arial" pitchFamily="34" charset="0"/>
                <a:cs typeface="Arial" pitchFamily="34" charset="0"/>
              </a:rPr>
              <a:t>Las </a:t>
            </a:r>
            <a:r>
              <a:rPr lang="es-MX" sz="2800" dirty="0">
                <a:solidFill>
                  <a:prstClr val="black"/>
                </a:solidFill>
                <a:latin typeface="Arial" pitchFamily="34" charset="0"/>
                <a:cs typeface="Arial" pitchFamily="34" charset="0"/>
              </a:rPr>
              <a:t>contaminantes y las renovables son diferentes formas de </a:t>
            </a:r>
            <a:r>
              <a:rPr lang="es-MX" sz="2800" dirty="0" smtClean="0">
                <a:solidFill>
                  <a:prstClr val="black"/>
                </a:solidFill>
                <a:latin typeface="Arial" pitchFamily="34" charset="0"/>
                <a:cs typeface="Arial" pitchFamily="34" charset="0"/>
              </a:rPr>
              <a:t>energía.</a:t>
            </a:r>
            <a:endParaRPr lang="es-MX" sz="2800" dirty="0">
              <a:solidFill>
                <a:prstClr val="black"/>
              </a:solidFill>
              <a:latin typeface="Arial" pitchFamily="34" charset="0"/>
              <a:cs typeface="Arial" pitchFamily="34" charset="0"/>
            </a:endParaRPr>
          </a:p>
          <a:p>
            <a:pPr lvl="0" algn="ctr" eaLnBrk="0" hangingPunct="0">
              <a:lnSpc>
                <a:spcPts val="3360"/>
              </a:lnSpc>
              <a:spcBef>
                <a:spcPts val="600"/>
              </a:spcBef>
              <a:spcAft>
                <a:spcPts val="600"/>
              </a:spcAft>
            </a:pPr>
            <a:r>
              <a:rPr lang="es-CU" sz="2800" dirty="0" smtClean="0">
                <a:solidFill>
                  <a:prstClr val="black"/>
                </a:solidFill>
                <a:latin typeface="Arial" pitchFamily="34" charset="0"/>
                <a:cs typeface="Arial" pitchFamily="34" charset="0"/>
              </a:rPr>
              <a:t>Se </a:t>
            </a:r>
            <a:r>
              <a:rPr lang="es-CU" sz="2800" dirty="0">
                <a:solidFill>
                  <a:prstClr val="black"/>
                </a:solidFill>
                <a:latin typeface="Arial" pitchFamily="34" charset="0"/>
                <a:cs typeface="Arial" pitchFamily="34" charset="0"/>
              </a:rPr>
              <a:t>entiende por energía renovable, a toda energía procedente de una fuente renovable.</a:t>
            </a:r>
          </a:p>
        </p:txBody>
      </p:sp>
      <p:sp>
        <p:nvSpPr>
          <p:cNvPr id="6" name="1 Título"/>
          <p:cNvSpPr>
            <a:spLocks noGrp="1"/>
          </p:cNvSpPr>
          <p:nvPr>
            <p:ph type="title"/>
          </p:nvPr>
        </p:nvSpPr>
        <p:spPr>
          <a:xfrm>
            <a:off x="447773" y="125760"/>
            <a:ext cx="8280000" cy="854968"/>
          </a:xfrm>
          <a:ln>
            <a:noFill/>
          </a:ln>
        </p:spPr>
        <p:style>
          <a:lnRef idx="2">
            <a:schemeClr val="accent6"/>
          </a:lnRef>
          <a:fillRef idx="1">
            <a:schemeClr val="lt1"/>
          </a:fillRef>
          <a:effectRef idx="0">
            <a:schemeClr val="accent6"/>
          </a:effectRef>
          <a:fontRef idx="minor">
            <a:schemeClr val="dk1"/>
          </a:fontRef>
        </p:style>
        <p:txBody>
          <a:bodyPr/>
          <a:lstStyle/>
          <a:p>
            <a:r>
              <a:rPr lang="es-ES" dirty="0" smtClean="0"/>
              <a:t>MÁS DEFINICIONES</a:t>
            </a:r>
            <a:endParaRPr lang="es-ES" dirty="0"/>
          </a:p>
        </p:txBody>
      </p:sp>
    </p:spTree>
    <p:extLst>
      <p:ext uri="{BB962C8B-B14F-4D97-AF65-F5344CB8AC3E}">
        <p14:creationId xmlns:p14="http://schemas.microsoft.com/office/powerpoint/2010/main" val="190585889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620688"/>
            <a:ext cx="8229600" cy="5472608"/>
          </a:xfrm>
          <a:ln w="76200">
            <a:noFill/>
          </a:ln>
          <a:effectLst>
            <a:glow rad="228600">
              <a:schemeClr val="accent5">
                <a:satMod val="175000"/>
                <a:alpha val="40000"/>
              </a:schemeClr>
            </a:glow>
          </a:effectLst>
        </p:spPr>
        <p:txBody>
          <a:bodyPr/>
          <a:lstStyle/>
          <a:p>
            <a:pPr marL="0" indent="0" algn="ctr">
              <a:buNone/>
            </a:pPr>
            <a:endParaRPr lang="es-MX" sz="2800" dirty="0" smtClean="0">
              <a:latin typeface="Arial" panose="020B0604020202020204" pitchFamily="34" charset="0"/>
              <a:cs typeface="Arial" panose="020B0604020202020204" pitchFamily="34" charset="0"/>
            </a:endParaRPr>
          </a:p>
          <a:p>
            <a:pPr marL="0" indent="0" algn="ctr">
              <a:buNone/>
            </a:pPr>
            <a:r>
              <a:rPr lang="es-MX" sz="2800" dirty="0" smtClean="0">
                <a:latin typeface="Arial" panose="020B0604020202020204" pitchFamily="34" charset="0"/>
                <a:cs typeface="Arial" panose="020B0604020202020204" pitchFamily="34" charset="0"/>
              </a:rPr>
              <a:t>Pero sin dudas, lo más importante que ha hecho Cuba en estos 65 años, es su </a:t>
            </a:r>
          </a:p>
          <a:p>
            <a:pPr marL="0" indent="0" algn="ctr">
              <a:buNone/>
            </a:pPr>
            <a:endParaRPr lang="es-MX" sz="2800" dirty="0" smtClean="0">
              <a:latin typeface="Arial" panose="020B0604020202020204" pitchFamily="34" charset="0"/>
              <a:cs typeface="Arial" panose="020B0604020202020204" pitchFamily="34" charset="0"/>
            </a:endParaRPr>
          </a:p>
          <a:p>
            <a:pPr marL="0" indent="0" algn="ctr">
              <a:buNone/>
            </a:pPr>
            <a:endParaRPr lang="es-MX" sz="3600" dirty="0" smtClean="0">
              <a:solidFill>
                <a:srgbClr val="FF0000"/>
              </a:solidFill>
              <a:latin typeface="Arial" panose="020B0604020202020204" pitchFamily="34" charset="0"/>
              <a:cs typeface="Arial" panose="020B0604020202020204" pitchFamily="34" charset="0"/>
            </a:endParaRPr>
          </a:p>
          <a:p>
            <a:pPr marL="0" indent="0" algn="ctr">
              <a:buNone/>
            </a:pPr>
            <a:endParaRPr lang="es-MX" sz="2800" dirty="0" smtClean="0">
              <a:latin typeface="Arial" panose="020B0604020202020204" pitchFamily="34" charset="0"/>
              <a:cs typeface="Arial" panose="020B0604020202020204" pitchFamily="34" charset="0"/>
            </a:endParaRPr>
          </a:p>
          <a:p>
            <a:pPr marL="0" indent="0" algn="ctr">
              <a:buNone/>
            </a:pPr>
            <a:r>
              <a:rPr lang="es-MX" sz="2800" dirty="0" smtClean="0">
                <a:latin typeface="Arial" panose="020B0604020202020204" pitchFamily="34" charset="0"/>
                <a:cs typeface="Arial" panose="020B0604020202020204" pitchFamily="34" charset="0"/>
              </a:rPr>
              <a:t>Esto es, haberle entregado al pueblo </a:t>
            </a:r>
          </a:p>
          <a:p>
            <a:pPr marL="0" indent="0" algn="ctr">
              <a:buNone/>
            </a:pPr>
            <a:endParaRPr lang="es-MX" sz="2800" dirty="0" smtClean="0">
              <a:latin typeface="Arial" panose="020B0604020202020204" pitchFamily="34" charset="0"/>
              <a:cs typeface="Arial" panose="020B0604020202020204" pitchFamily="34" charset="0"/>
            </a:endParaRPr>
          </a:p>
          <a:p>
            <a:pPr marL="0" indent="0" algn="ctr">
              <a:buNone/>
            </a:pPr>
            <a:endParaRPr lang="es-ES" sz="2800" dirty="0">
              <a:latin typeface="Arial" panose="020B0604020202020204" pitchFamily="34" charset="0"/>
              <a:cs typeface="Arial" panose="020B0604020202020204" pitchFamily="34" charset="0"/>
            </a:endParaRPr>
          </a:p>
        </p:txBody>
      </p:sp>
      <p:sp>
        <p:nvSpPr>
          <p:cNvPr id="4" name="3 Marcador de número de diapositiva"/>
          <p:cNvSpPr>
            <a:spLocks noGrp="1"/>
          </p:cNvSpPr>
          <p:nvPr>
            <p:ph type="sldNum" sz="quarter" idx="12"/>
          </p:nvPr>
        </p:nvSpPr>
        <p:spPr/>
        <p:txBody>
          <a:bodyPr/>
          <a:lstStyle/>
          <a:p>
            <a:pPr>
              <a:defRPr/>
            </a:pPr>
            <a:fld id="{932C9E75-C788-4083-8C59-530366A1A3D9}" type="slidenum">
              <a:rPr lang="es-ES" smtClean="0">
                <a:solidFill>
                  <a:prstClr val="black">
                    <a:tint val="75000"/>
                  </a:prstClr>
                </a:solidFill>
              </a:rPr>
              <a:pPr>
                <a:defRPr/>
              </a:pPr>
              <a:t>40</a:t>
            </a:fld>
            <a:endParaRPr lang="es-ES">
              <a:solidFill>
                <a:prstClr val="black">
                  <a:tint val="75000"/>
                </a:prstClr>
              </a:solidFill>
            </a:endParaRPr>
          </a:p>
        </p:txBody>
      </p:sp>
      <p:sp>
        <p:nvSpPr>
          <p:cNvPr id="5" name="4 Rectángulo"/>
          <p:cNvSpPr/>
          <p:nvPr/>
        </p:nvSpPr>
        <p:spPr>
          <a:xfrm>
            <a:off x="1495965" y="2564904"/>
            <a:ext cx="6152069" cy="646331"/>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s-MX" sz="3600" b="1" cap="all" spc="0" dirty="0" smtClean="0">
                <a:ln/>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panose="020B0604020202020204" pitchFamily="34" charset="0"/>
                <a:cs typeface="Arial" panose="020B0604020202020204" pitchFamily="34" charset="0"/>
              </a:rPr>
              <a:t>REVOLUCIÓN SOCIALISTA</a:t>
            </a:r>
            <a:endParaRPr lang="es-ES" sz="3600" b="1" cap="all" spc="0" dirty="0">
              <a:ln/>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8" name="7 Rectángulo"/>
          <p:cNvSpPr/>
          <p:nvPr/>
        </p:nvSpPr>
        <p:spPr>
          <a:xfrm>
            <a:off x="2762528" y="4665330"/>
            <a:ext cx="3618939" cy="707886"/>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s-ES" sz="4000" b="1" cap="all" spc="0" dirty="0" smtClean="0">
                <a:ln/>
                <a:effectLst>
                  <a:outerShdw blurRad="19685" dist="12700" dir="5400000" algn="tl" rotWithShape="0">
                    <a:schemeClr val="accent1">
                      <a:satMod val="130000"/>
                      <a:alpha val="60000"/>
                    </a:schemeClr>
                  </a:outerShdw>
                  <a:reflection blurRad="10000" stA="55000" endPos="48000" dist="500" dir="5400000" sy="-100000" algn="bl" rotWithShape="0"/>
                </a:effectLst>
              </a:rPr>
              <a:t>TODO EL PODER</a:t>
            </a:r>
            <a:endParaRPr lang="es-ES" sz="4000" b="1" cap="all" spc="0" dirty="0">
              <a:ln/>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extLst>
      <p:ext uri="{BB962C8B-B14F-4D97-AF65-F5344CB8AC3E}">
        <p14:creationId xmlns:p14="http://schemas.microsoft.com/office/powerpoint/2010/main" val="322925902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85192" y="260648"/>
            <a:ext cx="8280000" cy="2376264"/>
          </a:xfrm>
          <a:noFill/>
          <a:ln>
            <a:noFill/>
          </a:ln>
        </p:spPr>
        <p:style>
          <a:lnRef idx="1">
            <a:schemeClr val="accent2"/>
          </a:lnRef>
          <a:fillRef idx="2">
            <a:schemeClr val="accent2"/>
          </a:fillRef>
          <a:effectRef idx="1">
            <a:schemeClr val="accent2"/>
          </a:effectRef>
          <a:fontRef idx="minor">
            <a:schemeClr val="dk1"/>
          </a:fontRef>
        </p:style>
        <p:txBody>
          <a:bodyPr/>
          <a:lstStyle/>
          <a:p>
            <a:pPr marL="0" indent="0" algn="ctr">
              <a:buNone/>
            </a:pPr>
            <a:r>
              <a:rPr lang="es-ES" sz="2800" dirty="0" smtClean="0">
                <a:latin typeface="Arial" panose="020B0604020202020204" pitchFamily="34" charset="0"/>
                <a:cs typeface="Arial" panose="020B0604020202020204" pitchFamily="34" charset="0"/>
              </a:rPr>
              <a:t>De la misma forma que Cuba es un ejemplo mundial en la salud, la educación y la cultura, pudiera serlo también en el suministro de alimento, agua y energía, ya que tiene las tres cosas principales que hacen falta:</a:t>
            </a:r>
          </a:p>
          <a:p>
            <a:pPr marL="0" indent="0">
              <a:buNone/>
            </a:pPr>
            <a:endParaRPr lang="es-ES" sz="1200" dirty="0" smtClean="0">
              <a:latin typeface="Arial" panose="020B0604020202020204" pitchFamily="34" charset="0"/>
              <a:cs typeface="Arial" panose="020B0604020202020204" pitchFamily="34" charset="0"/>
            </a:endParaRPr>
          </a:p>
          <a:p>
            <a:pPr lvl="2" algn="just"/>
            <a:r>
              <a:rPr lang="es-ES" sz="3200" dirty="0" smtClean="0">
                <a:latin typeface="Arial" panose="020B0604020202020204" pitchFamily="34" charset="0"/>
                <a:cs typeface="Arial" panose="020B0604020202020204" pitchFamily="34" charset="0"/>
              </a:rPr>
              <a:t>        Los recursos propios</a:t>
            </a:r>
          </a:p>
          <a:p>
            <a:pPr lvl="2" algn="just"/>
            <a:r>
              <a:rPr lang="es-ES" sz="3200" dirty="0" smtClean="0">
                <a:latin typeface="Arial" panose="020B0604020202020204" pitchFamily="34" charset="0"/>
                <a:cs typeface="Arial" panose="020B0604020202020204" pitchFamily="34" charset="0"/>
              </a:rPr>
              <a:t>           El conocimiento y</a:t>
            </a:r>
          </a:p>
          <a:p>
            <a:pPr lvl="2" algn="just"/>
            <a:r>
              <a:rPr lang="es-ES" sz="3200" dirty="0" smtClean="0">
                <a:latin typeface="Arial" panose="020B0604020202020204" pitchFamily="34" charset="0"/>
                <a:cs typeface="Arial" panose="020B0604020202020204" pitchFamily="34" charset="0"/>
              </a:rPr>
              <a:t>    Un sistema socialista, o sea, </a:t>
            </a:r>
          </a:p>
          <a:p>
            <a:pPr marL="914400" lvl="2" indent="0" algn="ctr">
              <a:buNone/>
            </a:pPr>
            <a:endParaRPr lang="es-MX" sz="1200" dirty="0" smtClean="0">
              <a:latin typeface="Arial" panose="020B0604020202020204" pitchFamily="34" charset="0"/>
              <a:cs typeface="Arial" panose="020B0604020202020204" pitchFamily="34" charset="0"/>
            </a:endParaRPr>
          </a:p>
          <a:p>
            <a:pPr marL="914400" lvl="2" indent="0">
              <a:buNone/>
            </a:pPr>
            <a:r>
              <a:rPr lang="es-MX" sz="2800" dirty="0" smtClean="0">
                <a:latin typeface="Arial" panose="020B0604020202020204" pitchFamily="34" charset="0"/>
                <a:cs typeface="Arial" panose="020B0604020202020204" pitchFamily="34" charset="0"/>
              </a:rPr>
              <a:t> </a:t>
            </a:r>
            <a:endParaRPr lang="es-ES" sz="2800" dirty="0" smtClean="0">
              <a:latin typeface="Arial" panose="020B0604020202020204" pitchFamily="34" charset="0"/>
              <a:cs typeface="Arial" panose="020B0604020202020204" pitchFamily="34" charset="0"/>
            </a:endParaRPr>
          </a:p>
        </p:txBody>
      </p:sp>
      <p:sp>
        <p:nvSpPr>
          <p:cNvPr id="4" name="3 Marcador de número de diapositiva"/>
          <p:cNvSpPr>
            <a:spLocks noGrp="1"/>
          </p:cNvSpPr>
          <p:nvPr>
            <p:ph type="sldNum" sz="quarter" idx="12"/>
          </p:nvPr>
        </p:nvSpPr>
        <p:spPr/>
        <p:txBody>
          <a:bodyPr/>
          <a:lstStyle/>
          <a:p>
            <a:pPr>
              <a:defRPr/>
            </a:pPr>
            <a:fld id="{932C9E75-C788-4083-8C59-530366A1A3D9}" type="slidenum">
              <a:rPr lang="es-ES" smtClean="0">
                <a:solidFill>
                  <a:prstClr val="black">
                    <a:tint val="75000"/>
                  </a:prstClr>
                </a:solidFill>
              </a:rPr>
              <a:pPr>
                <a:defRPr/>
              </a:pPr>
              <a:t>41</a:t>
            </a:fld>
            <a:endParaRPr lang="es-ES">
              <a:solidFill>
                <a:prstClr val="black">
                  <a:tint val="75000"/>
                </a:prstClr>
              </a:solidFill>
            </a:endParaRPr>
          </a:p>
        </p:txBody>
      </p:sp>
      <p:sp>
        <p:nvSpPr>
          <p:cNvPr id="5" name="4 Rectángulo"/>
          <p:cNvSpPr/>
          <p:nvPr/>
        </p:nvSpPr>
        <p:spPr>
          <a:xfrm>
            <a:off x="863299" y="4771018"/>
            <a:ext cx="7417415" cy="175432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3600" b="1" cap="none" spc="0" dirty="0" smtClean="0">
                <a:ln w="11430"/>
                <a:solidFill>
                  <a:srgbClr val="002060"/>
                </a:soli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LA VOLUNTAD POLÍTICA</a:t>
            </a:r>
          </a:p>
          <a:p>
            <a:pPr algn="ctr"/>
            <a:r>
              <a:rPr lang="es-MX" sz="3600" b="1" dirty="0">
                <a:ln w="11430"/>
                <a:solidFill>
                  <a:srgbClr val="002060"/>
                </a:soli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d</a:t>
            </a:r>
            <a:r>
              <a:rPr lang="es-MX" sz="3600" b="1" dirty="0" smtClean="0">
                <a:ln w="11430"/>
                <a:solidFill>
                  <a:srgbClr val="002060"/>
                </a:soli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e construir un futuro basado en</a:t>
            </a:r>
          </a:p>
          <a:p>
            <a:pPr algn="ctr"/>
            <a:r>
              <a:rPr lang="es-MX" sz="3600" b="1" cap="none" spc="0" dirty="0" smtClean="0">
                <a:ln w="11430"/>
                <a:solidFill>
                  <a:srgbClr val="002060"/>
                </a:soli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EL DESARROLLO SOSTENIBLE</a:t>
            </a:r>
            <a:endParaRPr lang="es-ES" sz="3600" b="1" cap="none" spc="0" dirty="0">
              <a:ln w="11430"/>
              <a:solidFill>
                <a:srgbClr val="002060"/>
              </a:solidFill>
              <a:effectLst>
                <a:outerShdw blurRad="50800" dist="39000" dir="5460000" algn="tl">
                  <a:srgbClr val="000000">
                    <a:alpha val="38000"/>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99883256"/>
      </p:ext>
    </p:extLst>
  </p:cSld>
  <p:clrMapOvr>
    <a:masterClrMapping/>
  </p:clrMapOvr>
  <mc:AlternateContent xmlns:mc="http://schemas.openxmlformats.org/markup-compatibility/2006" xmlns:p14="http://schemas.microsoft.com/office/powerpoint/2010/main">
    <mc:Choice Requires="p14">
      <p:transition spd="slow" p14:dur="2000" advTm="25521"/>
    </mc:Choice>
    <mc:Fallback xmlns="">
      <p:transition spd="slow" advTm="25521"/>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932C9E75-C788-4083-8C59-530366A1A3D9}" type="slidenum">
              <a:rPr lang="es-ES" smtClean="0">
                <a:solidFill>
                  <a:prstClr val="black">
                    <a:tint val="75000"/>
                  </a:prstClr>
                </a:solidFill>
              </a:rPr>
              <a:pPr>
                <a:defRPr/>
              </a:pPr>
              <a:t>42</a:t>
            </a:fld>
            <a:endParaRPr lang="es-ES">
              <a:solidFill>
                <a:prstClr val="black">
                  <a:tint val="75000"/>
                </a:prstClr>
              </a:solidFill>
            </a:endParaRPr>
          </a:p>
        </p:txBody>
      </p:sp>
      <p:sp>
        <p:nvSpPr>
          <p:cNvPr id="5" name="4 Rectángulo"/>
          <p:cNvSpPr/>
          <p:nvPr/>
        </p:nvSpPr>
        <p:spPr>
          <a:xfrm>
            <a:off x="1825962" y="2967335"/>
            <a:ext cx="5492081" cy="923330"/>
          </a:xfrm>
          <a:prstGeom prst="rect">
            <a:avLst/>
          </a:prstGeom>
          <a:noFill/>
        </p:spPr>
        <p:txBody>
          <a:bodyPr wrap="none" lIns="91440" tIns="45720" rIns="91440" bIns="45720">
            <a:spAutoFit/>
          </a:bodyPr>
          <a:lstStyle/>
          <a:p>
            <a:pPr algn="ctr"/>
            <a:r>
              <a:rPr lang="es-MX"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MUCHAS GRACIAS</a:t>
            </a:r>
            <a:endParaRPr lang="es-ES"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6" name="5 Rectángulo"/>
          <p:cNvSpPr/>
          <p:nvPr/>
        </p:nvSpPr>
        <p:spPr>
          <a:xfrm>
            <a:off x="1825959" y="2967335"/>
            <a:ext cx="5492081" cy="923330"/>
          </a:xfrm>
          <a:prstGeom prst="rect">
            <a:avLst/>
          </a:prstGeom>
          <a:noFill/>
        </p:spPr>
        <p:txBody>
          <a:bodyPr wrap="none" lIns="91440" tIns="45720" rIns="91440" bIns="45720">
            <a:spAutoFit/>
          </a:bodyPr>
          <a:lstStyle/>
          <a:p>
            <a:pPr algn="ctr"/>
            <a:r>
              <a:rPr lang="es-MX"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MUCHAS GRACIAS</a:t>
            </a:r>
            <a:endParaRPr lang="es-E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extLst>
      <p:ext uri="{BB962C8B-B14F-4D97-AF65-F5344CB8AC3E}">
        <p14:creationId xmlns:p14="http://schemas.microsoft.com/office/powerpoint/2010/main" val="3372000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2 Marcador de contenido"/>
          <p:cNvSpPr>
            <a:spLocks noGrp="1"/>
          </p:cNvSpPr>
          <p:nvPr>
            <p:ph idx="1"/>
          </p:nvPr>
        </p:nvSpPr>
        <p:spPr>
          <a:xfrm>
            <a:off x="251520" y="1628800"/>
            <a:ext cx="8640960" cy="5040560"/>
          </a:xfrm>
          <a:ln>
            <a:noFill/>
          </a:ln>
        </p:spPr>
        <p:style>
          <a:lnRef idx="2">
            <a:schemeClr val="accent6"/>
          </a:lnRef>
          <a:fillRef idx="1">
            <a:schemeClr val="lt1"/>
          </a:fillRef>
          <a:effectRef idx="0">
            <a:schemeClr val="accent6"/>
          </a:effectRef>
          <a:fontRef idx="minor">
            <a:schemeClr val="dk1"/>
          </a:fontRef>
        </p:style>
        <p:txBody>
          <a:bodyPr/>
          <a:lstStyle/>
          <a:p>
            <a:pPr marL="0" indent="0" algn="ctr">
              <a:buNone/>
            </a:pPr>
            <a:endParaRPr lang="es-ES" sz="2800" dirty="0">
              <a:latin typeface="Arial" pitchFamily="34" charset="0"/>
              <a:cs typeface="Arial" pitchFamily="34" charset="0"/>
            </a:endParaRPr>
          </a:p>
          <a:p>
            <a:pPr marL="0" indent="0" algn="ctr">
              <a:buNone/>
            </a:pPr>
            <a:r>
              <a:rPr lang="es-ES" sz="2800" dirty="0" smtClean="0">
                <a:latin typeface="Arial" pitchFamily="34" charset="0"/>
                <a:cs typeface="Arial" pitchFamily="34" charset="0"/>
              </a:rPr>
              <a:t>La soberanía </a:t>
            </a:r>
            <a:r>
              <a:rPr lang="es-ES" sz="2800" dirty="0">
                <a:latin typeface="Arial" pitchFamily="34" charset="0"/>
                <a:cs typeface="Arial" pitchFamily="34" charset="0"/>
              </a:rPr>
              <a:t>energética implica </a:t>
            </a:r>
            <a:endParaRPr lang="es-ES" sz="2800" dirty="0" smtClean="0">
              <a:latin typeface="Arial" pitchFamily="34" charset="0"/>
              <a:cs typeface="Arial" pitchFamily="34" charset="0"/>
            </a:endParaRPr>
          </a:p>
          <a:p>
            <a:pPr marL="0" indent="0" algn="ctr">
              <a:buNone/>
            </a:pPr>
            <a:r>
              <a:rPr lang="es-ES" sz="2800" dirty="0" smtClean="0">
                <a:latin typeface="Arial" pitchFamily="34" charset="0"/>
                <a:cs typeface="Arial" pitchFamily="34" charset="0"/>
              </a:rPr>
              <a:t>el autoabastecimiento por </a:t>
            </a:r>
          </a:p>
          <a:p>
            <a:pPr marL="0" indent="0" algn="ctr">
              <a:buNone/>
            </a:pPr>
            <a:r>
              <a:rPr lang="es-ES" sz="2800" dirty="0" smtClean="0">
                <a:latin typeface="Arial" pitchFamily="34" charset="0"/>
                <a:cs typeface="Arial" pitchFamily="34" charset="0"/>
              </a:rPr>
              <a:t>FUENTES ENERGÉTICAS PROPIAS</a:t>
            </a:r>
          </a:p>
          <a:p>
            <a:pPr marL="0" indent="0" algn="ctr">
              <a:buNone/>
            </a:pPr>
            <a:r>
              <a:rPr lang="es-ES" sz="2800" dirty="0" smtClean="0">
                <a:latin typeface="Arial" pitchFamily="34" charset="0"/>
                <a:cs typeface="Arial" pitchFamily="34" charset="0"/>
              </a:rPr>
              <a:t>acompañado </a:t>
            </a:r>
            <a:r>
              <a:rPr lang="es-ES" sz="2800" dirty="0">
                <a:latin typeface="Arial" pitchFamily="34" charset="0"/>
                <a:cs typeface="Arial" pitchFamily="34" charset="0"/>
              </a:rPr>
              <a:t>por </a:t>
            </a:r>
            <a:endParaRPr lang="es-ES" sz="2800" dirty="0" smtClean="0">
              <a:latin typeface="Arial" pitchFamily="34" charset="0"/>
              <a:cs typeface="Arial" pitchFamily="34" charset="0"/>
            </a:endParaRPr>
          </a:p>
          <a:p>
            <a:pPr marL="0" indent="0" algn="ctr">
              <a:buNone/>
            </a:pPr>
            <a:r>
              <a:rPr lang="es-ES" sz="2800" dirty="0" smtClean="0">
                <a:latin typeface="Arial" pitchFamily="34" charset="0"/>
                <a:cs typeface="Arial" pitchFamily="34" charset="0"/>
              </a:rPr>
              <a:t>la </a:t>
            </a:r>
            <a:r>
              <a:rPr lang="es-ES" sz="2800" dirty="0">
                <a:latin typeface="Arial" pitchFamily="34" charset="0"/>
                <a:cs typeface="Arial" pitchFamily="34" charset="0"/>
              </a:rPr>
              <a:t>posesión del conocimiento </a:t>
            </a:r>
            <a:endParaRPr lang="es-ES" sz="2800" dirty="0" smtClean="0">
              <a:latin typeface="Arial" pitchFamily="34" charset="0"/>
              <a:cs typeface="Arial" pitchFamily="34" charset="0"/>
            </a:endParaRPr>
          </a:p>
          <a:p>
            <a:pPr marL="0" indent="0" algn="ctr">
              <a:buNone/>
            </a:pPr>
            <a:r>
              <a:rPr lang="es-ES" sz="2800" dirty="0" smtClean="0">
                <a:latin typeface="Arial" pitchFamily="34" charset="0"/>
                <a:cs typeface="Arial" pitchFamily="34" charset="0"/>
              </a:rPr>
              <a:t>y </a:t>
            </a:r>
            <a:r>
              <a:rPr lang="es-ES" sz="2800" dirty="0">
                <a:latin typeface="Arial" pitchFamily="34" charset="0"/>
                <a:cs typeface="Arial" pitchFamily="34" charset="0"/>
              </a:rPr>
              <a:t>las tecnologías </a:t>
            </a:r>
            <a:r>
              <a:rPr lang="es-ES" sz="2800" dirty="0" smtClean="0">
                <a:latin typeface="Arial" pitchFamily="34" charset="0"/>
                <a:cs typeface="Arial" pitchFamily="34" charset="0"/>
              </a:rPr>
              <a:t>necesarias para </a:t>
            </a:r>
            <a:r>
              <a:rPr lang="es-ES" sz="2800" dirty="0">
                <a:latin typeface="Arial" pitchFamily="34" charset="0"/>
                <a:cs typeface="Arial" pitchFamily="34" charset="0"/>
              </a:rPr>
              <a:t>el </a:t>
            </a:r>
            <a:endParaRPr lang="es-ES" sz="2800" dirty="0" smtClean="0">
              <a:latin typeface="Arial" pitchFamily="34" charset="0"/>
              <a:cs typeface="Arial" pitchFamily="34" charset="0"/>
            </a:endParaRPr>
          </a:p>
          <a:p>
            <a:pPr marL="0" indent="0" algn="ctr">
              <a:buNone/>
            </a:pPr>
            <a:r>
              <a:rPr lang="es-ES" sz="2800" dirty="0" smtClean="0">
                <a:latin typeface="Arial" pitchFamily="34" charset="0"/>
                <a:cs typeface="Arial" pitchFamily="34" charset="0"/>
              </a:rPr>
              <a:t>aprovechamiento </a:t>
            </a:r>
            <a:r>
              <a:rPr lang="es-ES" sz="2800" dirty="0">
                <a:latin typeface="Arial" pitchFamily="34" charset="0"/>
                <a:cs typeface="Arial" pitchFamily="34" charset="0"/>
              </a:rPr>
              <a:t>de las mencionadas fuentes.</a:t>
            </a:r>
          </a:p>
          <a:p>
            <a:pPr algn="ctr"/>
            <a:endParaRPr lang="es-ES" sz="2800" dirty="0" smtClean="0">
              <a:latin typeface="Arial" pitchFamily="34" charset="0"/>
              <a:cs typeface="Arial" pitchFamily="34" charset="0"/>
            </a:endParaRPr>
          </a:p>
        </p:txBody>
      </p:sp>
      <p:sp>
        <p:nvSpPr>
          <p:cNvPr id="4" name="3 Marcador de número de diapositiva"/>
          <p:cNvSpPr>
            <a:spLocks noGrp="1"/>
          </p:cNvSpPr>
          <p:nvPr>
            <p:ph type="sldNum" sz="quarter" idx="12"/>
          </p:nvPr>
        </p:nvSpPr>
        <p:spPr/>
        <p:txBody>
          <a:bodyPr/>
          <a:lstStyle/>
          <a:p>
            <a:pPr>
              <a:defRPr/>
            </a:pPr>
            <a:fld id="{2888A361-78EC-4229-9ED5-2C59DF005591}" type="slidenum">
              <a:rPr lang="es-ES" smtClean="0"/>
              <a:pPr>
                <a:defRPr/>
              </a:pPr>
              <a:t>5</a:t>
            </a:fld>
            <a:endParaRPr lang="es-ES"/>
          </a:p>
        </p:txBody>
      </p:sp>
      <p:sp>
        <p:nvSpPr>
          <p:cNvPr id="5" name="1 Título"/>
          <p:cNvSpPr>
            <a:spLocks noGrp="1"/>
          </p:cNvSpPr>
          <p:nvPr>
            <p:ph type="title"/>
          </p:nvPr>
        </p:nvSpPr>
        <p:spPr>
          <a:xfrm>
            <a:off x="242093" y="254629"/>
            <a:ext cx="8640000" cy="1143000"/>
          </a:xfrm>
          <a:ln>
            <a:noFill/>
          </a:ln>
        </p:spPr>
        <p:style>
          <a:lnRef idx="2">
            <a:schemeClr val="accent6"/>
          </a:lnRef>
          <a:fillRef idx="1">
            <a:schemeClr val="lt1"/>
          </a:fillRef>
          <a:effectRef idx="0">
            <a:schemeClr val="accent6"/>
          </a:effectRef>
          <a:fontRef idx="minor">
            <a:schemeClr val="dk1"/>
          </a:fontRef>
        </p:style>
        <p:txBody>
          <a:bodyPr/>
          <a:lstStyle/>
          <a:p>
            <a:r>
              <a:rPr lang="es-ES" dirty="0" smtClean="0"/>
              <a:t>LA SOBERANÍA ENERGÉTICA</a:t>
            </a:r>
            <a:endParaRPr lang="es-ES" dirty="0"/>
          </a:p>
        </p:txBody>
      </p:sp>
    </p:spTree>
    <p:extLst>
      <p:ext uri="{BB962C8B-B14F-4D97-AF65-F5344CB8AC3E}">
        <p14:creationId xmlns:p14="http://schemas.microsoft.com/office/powerpoint/2010/main" val="3063050397"/>
      </p:ext>
    </p:extLst>
  </p:cSld>
  <p:clrMapOvr>
    <a:masterClrMapping/>
  </p:clrMapOvr>
  <mc:AlternateContent xmlns:mc="http://schemas.openxmlformats.org/markup-compatibility/2006" xmlns:p14="http://schemas.microsoft.com/office/powerpoint/2010/main">
    <mc:Choice Requires="p14">
      <p:transition spd="slow" p14:dur="2000" advTm="20663"/>
    </mc:Choice>
    <mc:Fallback xmlns="">
      <p:transition spd="slow" advTm="20663"/>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46856" y="548680"/>
            <a:ext cx="8229600" cy="3384376"/>
          </a:xfrm>
          <a:ln>
            <a:noFill/>
          </a:ln>
        </p:spPr>
        <p:style>
          <a:lnRef idx="2">
            <a:schemeClr val="accent6"/>
          </a:lnRef>
          <a:fillRef idx="1">
            <a:schemeClr val="lt1"/>
          </a:fillRef>
          <a:effectRef idx="0">
            <a:schemeClr val="accent6"/>
          </a:effectRef>
          <a:fontRef idx="minor">
            <a:schemeClr val="dk1"/>
          </a:fontRef>
        </p:style>
        <p:txBody>
          <a:bodyPr lIns="360000" rIns="360000" anchor="ctr"/>
          <a:lstStyle/>
          <a:p>
            <a:pPr marL="0" indent="0" algn="ctr">
              <a:buNone/>
            </a:pPr>
            <a:r>
              <a:rPr lang="es-ES" sz="2800" dirty="0" smtClean="0">
                <a:latin typeface="Arial" pitchFamily="34" charset="0"/>
                <a:cs typeface="Arial" pitchFamily="34" charset="0"/>
              </a:rPr>
              <a:t>No </a:t>
            </a:r>
            <a:r>
              <a:rPr lang="es-ES" sz="2800" dirty="0">
                <a:latin typeface="Arial" pitchFamily="34" charset="0"/>
                <a:cs typeface="Arial" pitchFamily="34" charset="0"/>
              </a:rPr>
              <a:t>es concebible un desarrollo sostenible </a:t>
            </a:r>
            <a:r>
              <a:rPr lang="es-ES" sz="2800" dirty="0" smtClean="0">
                <a:latin typeface="Arial" pitchFamily="34" charset="0"/>
                <a:cs typeface="Arial" pitchFamily="34" charset="0"/>
              </a:rPr>
              <a:t>basado </a:t>
            </a:r>
            <a:r>
              <a:rPr lang="es-ES" sz="2800" dirty="0">
                <a:latin typeface="Arial" pitchFamily="34" charset="0"/>
                <a:cs typeface="Arial" pitchFamily="34" charset="0"/>
              </a:rPr>
              <a:t>en fuentes de energía que </a:t>
            </a:r>
            <a:r>
              <a:rPr lang="es-ES" sz="2800" dirty="0" smtClean="0">
                <a:latin typeface="Arial" pitchFamily="34" charset="0"/>
                <a:cs typeface="Arial" pitchFamily="34" charset="0"/>
              </a:rPr>
              <a:t>contaminen </a:t>
            </a:r>
            <a:r>
              <a:rPr lang="es-ES" sz="2800" dirty="0">
                <a:latin typeface="Arial" pitchFamily="34" charset="0"/>
                <a:cs typeface="Arial" pitchFamily="34" charset="0"/>
              </a:rPr>
              <a:t>el medio ambiente y provoquen el cambio climático con sus posibles consecuencias catastróficas. </a:t>
            </a:r>
            <a:endParaRPr lang="es-ES" sz="2800" dirty="0" smtClean="0">
              <a:latin typeface="Arial" pitchFamily="34" charset="0"/>
              <a:cs typeface="Arial" pitchFamily="34" charset="0"/>
            </a:endParaRPr>
          </a:p>
        </p:txBody>
      </p:sp>
      <p:sp>
        <p:nvSpPr>
          <p:cNvPr id="4" name="3 Marcador de número de diapositiva"/>
          <p:cNvSpPr>
            <a:spLocks noGrp="1"/>
          </p:cNvSpPr>
          <p:nvPr>
            <p:ph type="sldNum" sz="quarter" idx="12"/>
          </p:nvPr>
        </p:nvSpPr>
        <p:spPr/>
        <p:txBody>
          <a:bodyPr/>
          <a:lstStyle/>
          <a:p>
            <a:pPr>
              <a:defRPr/>
            </a:pPr>
            <a:fld id="{7E402D5A-AF22-4B6F-90A7-0AB8118869FC}" type="slidenum">
              <a:rPr lang="es-ES" smtClean="0"/>
              <a:pPr>
                <a:defRPr/>
              </a:pPr>
              <a:t>6</a:t>
            </a:fld>
            <a:endParaRPr lang="es-ES"/>
          </a:p>
        </p:txBody>
      </p:sp>
      <p:sp>
        <p:nvSpPr>
          <p:cNvPr id="5" name="2 Marcador de contenido"/>
          <p:cNvSpPr txBox="1">
            <a:spLocks/>
          </p:cNvSpPr>
          <p:nvPr/>
        </p:nvSpPr>
        <p:spPr bwMode="auto">
          <a:xfrm>
            <a:off x="467544" y="4365104"/>
            <a:ext cx="8229600" cy="1944216"/>
          </a:xfrm>
          <a:prstGeom prst="rect">
            <a:avLst/>
          </a:prstGeom>
          <a:ln>
            <a:noFill/>
          </a:ln>
          <a:extLst/>
        </p:spPr>
        <p:style>
          <a:lnRef idx="2">
            <a:schemeClr val="accent6"/>
          </a:lnRef>
          <a:fillRef idx="1">
            <a:schemeClr val="lt1"/>
          </a:fillRef>
          <a:effectRef idx="0">
            <a:schemeClr val="accent6"/>
          </a:effectRef>
          <a:fontRef idx="minor">
            <a:schemeClr val="dk1"/>
          </a:fontRef>
        </p:style>
        <p:txBody>
          <a:bodyPr vert="horz" wrap="square" lIns="360000" tIns="45720" rIns="360000" bIns="45720" numCol="1" anchor="ctr"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dk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dk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dk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dk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marL="0" indent="0" algn="ctr">
              <a:buFont typeface="Arial" charset="0"/>
              <a:buNone/>
            </a:pPr>
            <a:r>
              <a:rPr lang="es-ES" sz="2800" dirty="0" smtClean="0">
                <a:latin typeface="Arial" pitchFamily="34" charset="0"/>
                <a:cs typeface="Arial" pitchFamily="34" charset="0"/>
              </a:rPr>
              <a:t>Mucho menos se puede concebir un desarrollo sostenible sin soberanía energética.</a:t>
            </a:r>
            <a:endParaRPr lang="es-ES" sz="2800" dirty="0">
              <a:latin typeface="Arial" pitchFamily="34" charset="0"/>
              <a:cs typeface="Arial" pitchFamily="34" charset="0"/>
            </a:endParaRPr>
          </a:p>
        </p:txBody>
      </p:sp>
    </p:spTree>
    <p:extLst>
      <p:ext uri="{BB962C8B-B14F-4D97-AF65-F5344CB8AC3E}">
        <p14:creationId xmlns:p14="http://schemas.microsoft.com/office/powerpoint/2010/main" val="3914957982"/>
      </p:ext>
    </p:extLst>
  </p:cSld>
  <p:clrMapOvr>
    <a:masterClrMapping/>
  </p:clrMapOvr>
  <mc:AlternateContent xmlns:mc="http://schemas.openxmlformats.org/markup-compatibility/2006" xmlns:p14="http://schemas.microsoft.com/office/powerpoint/2010/main">
    <mc:Choice Requires="p14">
      <p:transition spd="slow" p14:dur="2000" advTm="25986"/>
    </mc:Choice>
    <mc:Fallback xmlns="">
      <p:transition spd="slow" advTm="25986"/>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548680"/>
            <a:ext cx="8208912" cy="1143000"/>
          </a:xfrm>
          <a:ln>
            <a:noFill/>
          </a:ln>
        </p:spPr>
        <p:style>
          <a:lnRef idx="2">
            <a:schemeClr val="accent6"/>
          </a:lnRef>
          <a:fillRef idx="1">
            <a:schemeClr val="lt1"/>
          </a:fillRef>
          <a:effectRef idx="0">
            <a:schemeClr val="accent6"/>
          </a:effectRef>
          <a:fontRef idx="minor">
            <a:schemeClr val="dk1"/>
          </a:fontRef>
        </p:style>
        <p:txBody>
          <a:bodyPr/>
          <a:lstStyle/>
          <a:p>
            <a:r>
              <a:rPr lang="es-ES" dirty="0" smtClean="0"/>
              <a:t>EL SISTEMA ENERGÉTICO IDEAL</a:t>
            </a:r>
            <a:endParaRPr lang="es-ES" dirty="0"/>
          </a:p>
        </p:txBody>
      </p:sp>
      <p:sp>
        <p:nvSpPr>
          <p:cNvPr id="3" name="2 Marcador de contenido"/>
          <p:cNvSpPr>
            <a:spLocks noGrp="1"/>
          </p:cNvSpPr>
          <p:nvPr>
            <p:ph idx="1"/>
          </p:nvPr>
        </p:nvSpPr>
        <p:spPr>
          <a:xfrm>
            <a:off x="457200" y="2204864"/>
            <a:ext cx="8229600" cy="3921299"/>
          </a:xfrm>
          <a:ln>
            <a:noFill/>
          </a:ln>
        </p:spPr>
        <p:style>
          <a:lnRef idx="2">
            <a:schemeClr val="accent6"/>
          </a:lnRef>
          <a:fillRef idx="1">
            <a:schemeClr val="lt1"/>
          </a:fillRef>
          <a:effectRef idx="0">
            <a:schemeClr val="accent6"/>
          </a:effectRef>
          <a:fontRef idx="minor">
            <a:schemeClr val="dk1"/>
          </a:fontRef>
        </p:style>
        <p:txBody>
          <a:bodyPr/>
          <a:lstStyle/>
          <a:p>
            <a:pPr algn="ctr"/>
            <a:r>
              <a:rPr lang="es-ES" sz="2800" dirty="0" smtClean="0">
                <a:latin typeface="Arial" pitchFamily="34" charset="0"/>
                <a:cs typeface="Arial" pitchFamily="34" charset="0"/>
              </a:rPr>
              <a:t>El sistema energético más seguro y que más se adapta a los requerimientos de una matriz que garantice el desarrollo sostenible es el formado por las</a:t>
            </a:r>
          </a:p>
          <a:p>
            <a:pPr marL="0" indent="0" algn="ctr">
              <a:buNone/>
            </a:pPr>
            <a:endParaRPr lang="es-ES" sz="2800" dirty="0" smtClean="0"/>
          </a:p>
          <a:p>
            <a:pPr marL="0" indent="0" algn="ctr">
              <a:buNone/>
            </a:pPr>
            <a:r>
              <a:rPr lang="es-ES" sz="4800" dirty="0" smtClean="0"/>
              <a:t>REDES ENERGÉTICAS LOCALES</a:t>
            </a:r>
            <a:endParaRPr lang="es-ES" sz="4800" dirty="0"/>
          </a:p>
        </p:txBody>
      </p:sp>
      <p:sp>
        <p:nvSpPr>
          <p:cNvPr id="4" name="3 Marcador de número de diapositiva"/>
          <p:cNvSpPr>
            <a:spLocks noGrp="1"/>
          </p:cNvSpPr>
          <p:nvPr>
            <p:ph type="sldNum" sz="quarter" idx="12"/>
          </p:nvPr>
        </p:nvSpPr>
        <p:spPr/>
        <p:txBody>
          <a:bodyPr/>
          <a:lstStyle/>
          <a:p>
            <a:pPr>
              <a:defRPr/>
            </a:pPr>
            <a:fld id="{7E402D5A-AF22-4B6F-90A7-0AB8118869FC}" type="slidenum">
              <a:rPr lang="es-ES" smtClean="0"/>
              <a:pPr>
                <a:defRPr/>
              </a:pPr>
              <a:t>7</a:t>
            </a:fld>
            <a:endParaRPr lang="es-ES"/>
          </a:p>
        </p:txBody>
      </p:sp>
    </p:spTree>
    <p:extLst>
      <p:ext uri="{BB962C8B-B14F-4D97-AF65-F5344CB8AC3E}">
        <p14:creationId xmlns:p14="http://schemas.microsoft.com/office/powerpoint/2010/main" val="706064456"/>
      </p:ext>
    </p:extLst>
  </p:cSld>
  <p:clrMapOvr>
    <a:masterClrMapping/>
  </p:clrMapOvr>
  <mc:AlternateContent xmlns:mc="http://schemas.openxmlformats.org/markup-compatibility/2006" xmlns:p14="http://schemas.microsoft.com/office/powerpoint/2010/main">
    <mc:Choice Requires="p14">
      <p:transition spd="slow" p14:dur="2000" advTm="19754"/>
    </mc:Choice>
    <mc:Fallback xmlns="">
      <p:transition spd="slow" advTm="19754"/>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05927" y="274638"/>
            <a:ext cx="8280000" cy="1143000"/>
          </a:xfrm>
          <a:ln>
            <a:noFill/>
          </a:ln>
        </p:spPr>
        <p:style>
          <a:lnRef idx="2">
            <a:schemeClr val="accent6"/>
          </a:lnRef>
          <a:fillRef idx="1">
            <a:schemeClr val="lt1"/>
          </a:fillRef>
          <a:effectRef idx="0">
            <a:schemeClr val="accent6"/>
          </a:effectRef>
          <a:fontRef idx="minor">
            <a:schemeClr val="dk1"/>
          </a:fontRef>
        </p:style>
        <p:txBody>
          <a:bodyPr/>
          <a:lstStyle/>
          <a:p>
            <a:r>
              <a:rPr lang="es-ES" dirty="0" smtClean="0">
                <a:solidFill>
                  <a:schemeClr val="tx1"/>
                </a:solidFill>
              </a:rPr>
              <a:t>LA RED ENERGÉTICA LOCAL</a:t>
            </a:r>
            <a:endParaRPr lang="es-ES" dirty="0">
              <a:solidFill>
                <a:schemeClr val="tx1"/>
              </a:solidFill>
            </a:endParaRPr>
          </a:p>
        </p:txBody>
      </p:sp>
      <p:sp>
        <p:nvSpPr>
          <p:cNvPr id="3" name="2 Marcador de contenido"/>
          <p:cNvSpPr>
            <a:spLocks noGrp="1"/>
          </p:cNvSpPr>
          <p:nvPr>
            <p:ph idx="1"/>
          </p:nvPr>
        </p:nvSpPr>
        <p:spPr>
          <a:xfrm>
            <a:off x="395536" y="1844824"/>
            <a:ext cx="8280000" cy="4464496"/>
          </a:xfrm>
          <a:ln>
            <a:noFill/>
          </a:ln>
        </p:spPr>
        <p:style>
          <a:lnRef idx="2">
            <a:schemeClr val="accent6"/>
          </a:lnRef>
          <a:fillRef idx="1">
            <a:schemeClr val="lt1"/>
          </a:fillRef>
          <a:effectRef idx="0">
            <a:schemeClr val="accent6"/>
          </a:effectRef>
          <a:fontRef idx="minor">
            <a:schemeClr val="dk1"/>
          </a:fontRef>
        </p:style>
        <p:txBody>
          <a:bodyPr/>
          <a:lstStyle/>
          <a:p>
            <a:pPr marL="0" indent="0" algn="ctr">
              <a:buNone/>
            </a:pPr>
            <a:endParaRPr lang="es-ES" sz="2800" dirty="0" smtClean="0">
              <a:latin typeface="Arial" pitchFamily="34" charset="0"/>
              <a:cs typeface="Arial" pitchFamily="34" charset="0"/>
            </a:endParaRPr>
          </a:p>
          <a:p>
            <a:pPr marL="0" indent="0" algn="ctr">
              <a:buNone/>
            </a:pPr>
            <a:r>
              <a:rPr lang="es-ES" sz="2800" dirty="0" smtClean="0">
                <a:latin typeface="Arial" pitchFamily="34" charset="0"/>
                <a:cs typeface="Arial" pitchFamily="34" charset="0"/>
              </a:rPr>
              <a:t>Se entiende por Red Energética Local a la que garantice en todo momento y por sí misma el abastecimiento energético de un lugar ya sea tan pequeño como una casa o tan grande como un municipio, en dependencia de sus necesidades, esté o no incorporada a una red mayor.</a:t>
            </a:r>
          </a:p>
          <a:p>
            <a:pPr marL="0" indent="0" algn="ctr">
              <a:buNone/>
            </a:pPr>
            <a:r>
              <a:rPr lang="es-MX" sz="2800" dirty="0" smtClean="0">
                <a:latin typeface="Arial" pitchFamily="34" charset="0"/>
                <a:cs typeface="Arial" pitchFamily="34" charset="0"/>
              </a:rPr>
              <a:t>Por su gran importancia, en este trabajo se hace referencia principalmente a la red eléctrica local.</a:t>
            </a:r>
            <a:endParaRPr lang="es-ES" sz="2800" dirty="0">
              <a:latin typeface="Arial" pitchFamily="34" charset="0"/>
              <a:cs typeface="Arial" pitchFamily="34" charset="0"/>
            </a:endParaRPr>
          </a:p>
        </p:txBody>
      </p:sp>
      <p:sp>
        <p:nvSpPr>
          <p:cNvPr id="4" name="3 Marcador de número de diapositiva"/>
          <p:cNvSpPr>
            <a:spLocks noGrp="1"/>
          </p:cNvSpPr>
          <p:nvPr>
            <p:ph type="sldNum" sz="quarter" idx="12"/>
          </p:nvPr>
        </p:nvSpPr>
        <p:spPr/>
        <p:txBody>
          <a:bodyPr/>
          <a:lstStyle/>
          <a:p>
            <a:pPr>
              <a:defRPr/>
            </a:pPr>
            <a:fld id="{7E402D5A-AF22-4B6F-90A7-0AB8118869FC}" type="slidenum">
              <a:rPr lang="es-ES" smtClean="0"/>
              <a:pPr>
                <a:defRPr/>
              </a:pPr>
              <a:t>8</a:t>
            </a:fld>
            <a:endParaRPr lang="es-ES"/>
          </a:p>
        </p:txBody>
      </p:sp>
    </p:spTree>
    <p:extLst>
      <p:ext uri="{BB962C8B-B14F-4D97-AF65-F5344CB8AC3E}">
        <p14:creationId xmlns:p14="http://schemas.microsoft.com/office/powerpoint/2010/main" val="90627552"/>
      </p:ext>
    </p:extLst>
  </p:cSld>
  <p:clrMapOvr>
    <a:masterClrMapping/>
  </p:clrMapOvr>
  <mc:AlternateContent xmlns:mc="http://schemas.openxmlformats.org/markup-compatibility/2006" xmlns:p14="http://schemas.microsoft.com/office/powerpoint/2010/main">
    <mc:Choice Requires="p14">
      <p:transition spd="slow" p14:dur="2000" advTm="24493"/>
    </mc:Choice>
    <mc:Fallback xmlns="">
      <p:transition spd="slow" advTm="24493"/>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36418" y="274638"/>
            <a:ext cx="8280000" cy="778098"/>
          </a:xfrm>
          <a:ln>
            <a:noFill/>
          </a:ln>
        </p:spPr>
        <p:style>
          <a:lnRef idx="2">
            <a:schemeClr val="accent6"/>
          </a:lnRef>
          <a:fillRef idx="1">
            <a:schemeClr val="lt1"/>
          </a:fillRef>
          <a:effectRef idx="0">
            <a:schemeClr val="accent6"/>
          </a:effectRef>
          <a:fontRef idx="minor">
            <a:schemeClr val="dk1"/>
          </a:fontRef>
        </p:style>
        <p:txBody>
          <a:bodyPr/>
          <a:lstStyle/>
          <a:p>
            <a:r>
              <a:rPr lang="es-ES" dirty="0" smtClean="0"/>
              <a:t>VENTAJAS</a:t>
            </a:r>
            <a:endParaRPr lang="es-ES" dirty="0"/>
          </a:p>
        </p:txBody>
      </p:sp>
      <p:sp>
        <p:nvSpPr>
          <p:cNvPr id="4" name="3 Marcador de número de diapositiva"/>
          <p:cNvSpPr>
            <a:spLocks noGrp="1"/>
          </p:cNvSpPr>
          <p:nvPr>
            <p:ph type="sldNum" sz="quarter" idx="12"/>
          </p:nvPr>
        </p:nvSpPr>
        <p:spPr>
          <a:xfrm>
            <a:off x="6573982" y="6356350"/>
            <a:ext cx="2133600" cy="365125"/>
          </a:xfrm>
        </p:spPr>
        <p:txBody>
          <a:bodyPr/>
          <a:lstStyle/>
          <a:p>
            <a:pPr>
              <a:defRPr/>
            </a:pPr>
            <a:fld id="{7E402D5A-AF22-4B6F-90A7-0AB8118869FC}" type="slidenum">
              <a:rPr lang="es-ES" smtClean="0"/>
              <a:pPr>
                <a:defRPr/>
              </a:pPr>
              <a:t>9</a:t>
            </a:fld>
            <a:endParaRPr lang="es-ES"/>
          </a:p>
        </p:txBody>
      </p:sp>
      <p:sp>
        <p:nvSpPr>
          <p:cNvPr id="5" name="2 Marcador de contenido"/>
          <p:cNvSpPr txBox="1">
            <a:spLocks/>
          </p:cNvSpPr>
          <p:nvPr/>
        </p:nvSpPr>
        <p:spPr bwMode="auto">
          <a:xfrm>
            <a:off x="436418" y="1556792"/>
            <a:ext cx="8280000" cy="2952328"/>
          </a:xfrm>
          <a:prstGeom prst="rect">
            <a:avLst/>
          </a:prstGeom>
          <a:noFill/>
          <a:ln w="76200">
            <a:noFill/>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charset="0"/>
              <a:buNone/>
            </a:pPr>
            <a:r>
              <a:rPr lang="es-ES" sz="2800" dirty="0" smtClean="0">
                <a:latin typeface="Arial" pitchFamily="34" charset="0"/>
                <a:cs typeface="Arial" pitchFamily="34" charset="0"/>
              </a:rPr>
              <a:t>Una de las ventajas de la red eléctrica local es la disminución de las pérdidas en transmisión y distribución, incluyendo el robo, por la generación cerca del lugar de consumo. Esto conduce al aumento de la eficiencia y a la disminución de los costos.</a:t>
            </a:r>
          </a:p>
        </p:txBody>
      </p:sp>
      <p:sp>
        <p:nvSpPr>
          <p:cNvPr id="6" name="2 Marcador de contenido"/>
          <p:cNvSpPr txBox="1">
            <a:spLocks/>
          </p:cNvSpPr>
          <p:nvPr/>
        </p:nvSpPr>
        <p:spPr bwMode="auto">
          <a:xfrm>
            <a:off x="439867" y="4941168"/>
            <a:ext cx="8280000" cy="1152128"/>
          </a:xfrm>
          <a:prstGeom prst="rect">
            <a:avLst/>
          </a:prstGeom>
          <a:ln w="76200">
            <a:noFill/>
          </a:ln>
          <a:ex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s-MX" sz="2800" dirty="0" smtClean="0">
                <a:latin typeface="Arial" pitchFamily="34" charset="0"/>
                <a:cs typeface="Arial" pitchFamily="34" charset="0"/>
              </a:rPr>
              <a:t>Otra de las ventajas es la automatización y la posibilidad del control inclusive a distancia.</a:t>
            </a:r>
            <a:endParaRPr lang="es-ES" sz="2800" dirty="0">
              <a:latin typeface="Arial" pitchFamily="34" charset="0"/>
              <a:cs typeface="Arial" pitchFamily="34" charset="0"/>
            </a:endParaRPr>
          </a:p>
        </p:txBody>
      </p:sp>
    </p:spTree>
    <p:extLst>
      <p:ext uri="{BB962C8B-B14F-4D97-AF65-F5344CB8AC3E}">
        <p14:creationId xmlns:p14="http://schemas.microsoft.com/office/powerpoint/2010/main" val="382040170"/>
      </p:ext>
    </p:extLst>
  </p:cSld>
  <p:clrMapOvr>
    <a:masterClrMapping/>
  </p:clrMapOvr>
  <mc:AlternateContent xmlns:mc="http://schemas.openxmlformats.org/markup-compatibility/2006" xmlns:p14="http://schemas.microsoft.com/office/powerpoint/2010/main">
    <mc:Choice Requires="p14">
      <p:transition spd="slow" p14:dur="2000" advTm="40915"/>
    </mc:Choice>
    <mc:Fallback xmlns="">
      <p:transition spd="slow" advTm="40915"/>
    </mc:Fallback>
  </mc:AlternateContent>
  <p:timing>
    <p:tnLst>
      <p:par>
        <p:cTn id="1" dur="indefinite" restart="never" nodeType="tmRoot"/>
      </p:par>
    </p:tnLst>
  </p:timing>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Cartoné">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35674</TotalTime>
  <Words>2591</Words>
  <Application>Microsoft Office PowerPoint</Application>
  <PresentationFormat>Presentación en pantalla (4:3)</PresentationFormat>
  <Paragraphs>229</Paragraphs>
  <Slides>42</Slides>
  <Notes>0</Notes>
  <HiddenSlides>0</HiddenSlides>
  <MMClips>0</MMClips>
  <ScaleCrop>false</ScaleCrop>
  <HeadingPairs>
    <vt:vector size="4" baseType="variant">
      <vt:variant>
        <vt:lpstr>Tema</vt:lpstr>
      </vt:variant>
      <vt:variant>
        <vt:i4>2</vt:i4>
      </vt:variant>
      <vt:variant>
        <vt:lpstr>Títulos de diapositiva</vt:lpstr>
      </vt:variant>
      <vt:variant>
        <vt:i4>42</vt:i4>
      </vt:variant>
    </vt:vector>
  </HeadingPairs>
  <TitlesOfParts>
    <vt:vector size="44" baseType="lpstr">
      <vt:lpstr>1_Tema de Office</vt:lpstr>
      <vt:lpstr>Tema de Office</vt:lpstr>
      <vt:lpstr>“EL SISTEMA ENERGÉTICO DEL FUTURO”      .</vt:lpstr>
      <vt:lpstr>UNA PREMISA  Y VARIAS DEFINICIONES</vt:lpstr>
      <vt:lpstr>OTRAS DEFINICIONES</vt:lpstr>
      <vt:lpstr>MÁS DEFINICIONES</vt:lpstr>
      <vt:lpstr>LA SOBERANÍA ENERGÉTICA</vt:lpstr>
      <vt:lpstr>Presentación de PowerPoint</vt:lpstr>
      <vt:lpstr>EL SISTEMA ENERGÉTICO IDEAL</vt:lpstr>
      <vt:lpstr>LA RED ENERGÉTICA LOCAL</vt:lpstr>
      <vt:lpstr>VENTAJAS</vt:lpstr>
      <vt:lpstr>Presentación de PowerPoint</vt:lpstr>
      <vt:lpstr>Presentación de PowerPoint</vt:lpstr>
      <vt:lpstr>LA RED ENERGÉTICA LOCAL DEL DESARROLLO SOSTENIBLE</vt:lpstr>
      <vt:lpstr>LAS FUENTES ENERGÉTICAS LOCALES</vt:lpstr>
      <vt:lpstr>EL SOL Y LA RADIACIÓN SOLAR</vt:lpstr>
      <vt:lpstr>ESTO SIGNIFICA QUE: </vt:lpstr>
      <vt:lpstr>ES UNA CANTIDAD INMENSA</vt:lpstr>
      <vt:lpstr>El principal inconveniente que puede tener el uso de algunas fuentes renovables de energía es la intermitencia, ya sea instantánea como la radiación solar y el viento, o temporal, como los residuales de cosechas e inclusive, la hidráulica, la cual varía en dependencia de la época de lluvia y de seca.  </vt:lpstr>
      <vt:lpstr>LAS GRANDES SOLUCIONES</vt:lpstr>
      <vt:lpstr>Presentación de PowerPoint</vt:lpstr>
      <vt:lpstr>O sea, si hace falta agua:  acumular agua a alturas o presiones necesarias; </vt:lpstr>
      <vt:lpstr>UNA PREMISA OBLIGATORIA</vt:lpstr>
      <vt:lpstr>Que conste que no solamente las fuentes renovables de energía necesitan la acumulación, sino todas, inclusive el petróleo que no es ni más ni menos que energía acumulada en tanques. Solo que en este caso, lo que se acumula es el líquido.</vt:lpstr>
      <vt:lpstr>Son muchos los pasos     importantes dados por la revolución desde los primeros hasta los últimos   años, empezando por la construcción del socialismo, entregándole el poder al pueblo, así como la Revolución Energética  del año 2006 </vt:lpstr>
      <vt:lpstr>PASOS IMPORTANTES QUE SE DEBEN SEGUIR DANDO</vt:lpstr>
      <vt:lpstr>Presentación de PowerPoint</vt:lpstr>
      <vt:lpstr>Presentación de PowerPoint</vt:lpstr>
      <vt:lpstr>Es muy importante mantener e incrementar la eficiencia energética en el medio ambiente construido: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CONSERVACIÓN DE ALIMENTOS en frigoríficos</vt:lpstr>
      <vt:lpstr>CLIMATIZACIÓN</vt:lpstr>
      <vt:lpstr>GENERACIÓN DE ELECTRICIDAD</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Luis Bérriz</dc:creator>
  <cp:lastModifiedBy>Luis Berriz</cp:lastModifiedBy>
  <cp:revision>1004</cp:revision>
  <cp:lastPrinted>2013-06-03T12:39:56Z</cp:lastPrinted>
  <dcterms:created xsi:type="dcterms:W3CDTF">2013-06-02T17:47:54Z</dcterms:created>
  <dcterms:modified xsi:type="dcterms:W3CDTF">2024-02-08T01:05:52Z</dcterms:modified>
</cp:coreProperties>
</file>